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3"/>
  </p:sldMasterIdLst>
  <p:notesMasterIdLst>
    <p:notesMasterId r:id="rId16"/>
  </p:notesMasterIdLst>
  <p:handoutMasterIdLst>
    <p:handoutMasterId r:id="rId17"/>
  </p:handoutMasterIdLst>
  <p:sldIdLst>
    <p:sldId id="751" r:id="rId4"/>
    <p:sldId id="736" r:id="rId5"/>
    <p:sldId id="737" r:id="rId6"/>
    <p:sldId id="742" r:id="rId7"/>
    <p:sldId id="747" r:id="rId8"/>
    <p:sldId id="741" r:id="rId9"/>
    <p:sldId id="764" r:id="rId10"/>
    <p:sldId id="745" r:id="rId11"/>
    <p:sldId id="760" r:id="rId12"/>
    <p:sldId id="757" r:id="rId13"/>
    <p:sldId id="761" r:id="rId14"/>
    <p:sldId id="738" r:id="rId15"/>
  </p:sldIdLst>
  <p:sldSz cx="12192000" cy="6858000"/>
  <p:notesSz cx="6797675" cy="9928225"/>
  <p:custDataLst>
    <p:tags r:id="rId1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BFBFB"/>
    <a:srgbClr val="008E22"/>
    <a:srgbClr val="797600"/>
    <a:srgbClr val="BFBD00"/>
    <a:srgbClr val="004A12"/>
    <a:srgbClr val="00D633"/>
    <a:srgbClr val="93FF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28" autoAdjust="0"/>
    <p:restoredTop sz="94625" autoAdjust="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59999" cy="59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gs" Target="tags/tag1.xml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image" Target="../media/image1.emf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/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8417EA5-F77A-4AEE-9360-FD24493895C7}" type="datetimeFigureOut">
              <a:rPr lang="ru-RU"/>
              <a:pPr>
                <a:defRPr/>
              </a:pPr>
              <a:t>КГП "ТЕПЛОСЕРВИС - Аксу</a:t>
            </a:fld>
            <a:endParaRPr lang="ru-RU"/>
          </a:p>
        </p:txBody>
      </p:sp>
      <p:sp>
        <p:nvSpPr>
          <p:cNvPr id="4" name="Нижний колонтитул 3">
            <a:extLst/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/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2C684DD-DC61-46A9-AC19-B792C62FD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18E2ED9-2298-4D62-9D04-F1D08C8811ED}" type="datetimeFigureOut">
              <a:rPr lang="ru-RU"/>
              <a:pPr>
                <a:defRPr/>
              </a:pPr>
              <a:t>КГП "ТЕПЛОСЕРВИС - Аксу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F46415F-06EC-46A4-B90C-695FD21712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.xml"/><Relationship Id="rId7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1.xml"/><Relationship Id="rId7" Type="http://schemas.openxmlformats.org/officeDocument/2006/relationships/oleObject" Target="../embeddings/oleObject13.bin"/><Relationship Id="rId2" Type="http://schemas.openxmlformats.org/officeDocument/2006/relationships/tags" Target="../tags/tag20.xml"/><Relationship Id="rId1" Type="http://schemas.openxmlformats.org/officeDocument/2006/relationships/vmlDrawing" Target="../drawings/vmlDrawing11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10" Type="http://schemas.openxmlformats.org/officeDocument/2006/relationships/oleObject" Target="../embeddings/oleObject14.bin"/><Relationship Id="rId4" Type="http://schemas.openxmlformats.org/officeDocument/2006/relationships/tags" Target="../tags/tag22.xml"/><Relationship Id="rId9" Type="http://schemas.openxmlformats.org/officeDocument/2006/relationships/image" Target="../media/image2.jpe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15.bin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10" Type="http://schemas.openxmlformats.org/officeDocument/2006/relationships/oleObject" Target="../embeddings/oleObject16.bin"/><Relationship Id="rId4" Type="http://schemas.openxmlformats.org/officeDocument/2006/relationships/tags" Target="../tags/tag26.xml"/><Relationship Id="rId9" Type="http://schemas.openxmlformats.org/officeDocument/2006/relationships/image" Target="../media/image2.jpe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9.xml"/><Relationship Id="rId7" Type="http://schemas.openxmlformats.org/officeDocument/2006/relationships/oleObject" Target="../embeddings/oleObject17.bin"/><Relationship Id="rId2" Type="http://schemas.openxmlformats.org/officeDocument/2006/relationships/tags" Target="../tags/tag28.xml"/><Relationship Id="rId1" Type="http://schemas.openxmlformats.org/officeDocument/2006/relationships/vmlDrawing" Target="../drawings/vmlDrawing1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10" Type="http://schemas.openxmlformats.org/officeDocument/2006/relationships/oleObject" Target="../embeddings/oleObject18.bin"/><Relationship Id="rId4" Type="http://schemas.openxmlformats.org/officeDocument/2006/relationships/tags" Target="../tags/tag30.xml"/><Relationship Id="rId9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3.xml"/><Relationship Id="rId7" Type="http://schemas.openxmlformats.org/officeDocument/2006/relationships/oleObject" Target="../embeddings/oleObject19.bin"/><Relationship Id="rId2" Type="http://schemas.openxmlformats.org/officeDocument/2006/relationships/tags" Target="../tags/tag32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5.xml"/><Relationship Id="rId10" Type="http://schemas.openxmlformats.org/officeDocument/2006/relationships/oleObject" Target="../embeddings/oleObject20.bin"/><Relationship Id="rId4" Type="http://schemas.openxmlformats.org/officeDocument/2006/relationships/tags" Target="../tags/tag34.xml"/><Relationship Id="rId9" Type="http://schemas.openxmlformats.org/officeDocument/2006/relationships/image" Target="../media/image2.jpe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7.xml"/><Relationship Id="rId7" Type="http://schemas.openxmlformats.org/officeDocument/2006/relationships/oleObject" Target="../embeddings/oleObject21.bin"/><Relationship Id="rId2" Type="http://schemas.openxmlformats.org/officeDocument/2006/relationships/tags" Target="../tags/tag36.xml"/><Relationship Id="rId1" Type="http://schemas.openxmlformats.org/officeDocument/2006/relationships/vmlDrawing" Target="../drawings/vmlDrawing1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9.xml"/><Relationship Id="rId10" Type="http://schemas.openxmlformats.org/officeDocument/2006/relationships/oleObject" Target="../embeddings/oleObject22.bin"/><Relationship Id="rId4" Type="http://schemas.openxmlformats.org/officeDocument/2006/relationships/tags" Target="../tags/tag38.xml"/><Relationship Id="rId9" Type="http://schemas.openxmlformats.org/officeDocument/2006/relationships/image" Target="../media/image2.jpe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1.xml"/><Relationship Id="rId7" Type="http://schemas.openxmlformats.org/officeDocument/2006/relationships/oleObject" Target="../embeddings/oleObject23.bin"/><Relationship Id="rId2" Type="http://schemas.openxmlformats.org/officeDocument/2006/relationships/tags" Target="../tags/tag40.xml"/><Relationship Id="rId1" Type="http://schemas.openxmlformats.org/officeDocument/2006/relationships/vmlDrawing" Target="../drawings/vmlDrawing1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3.xml"/><Relationship Id="rId10" Type="http://schemas.openxmlformats.org/officeDocument/2006/relationships/oleObject" Target="../embeddings/oleObject24.bin"/><Relationship Id="rId4" Type="http://schemas.openxmlformats.org/officeDocument/2006/relationships/tags" Target="../tags/tag42.xml"/><Relationship Id="rId9" Type="http://schemas.openxmlformats.org/officeDocument/2006/relationships/image" Target="../media/image2.jpe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5.xml"/><Relationship Id="rId7" Type="http://schemas.openxmlformats.org/officeDocument/2006/relationships/oleObject" Target="../embeddings/oleObject25.bin"/><Relationship Id="rId2" Type="http://schemas.openxmlformats.org/officeDocument/2006/relationships/tags" Target="../tags/tag44.xml"/><Relationship Id="rId1" Type="http://schemas.openxmlformats.org/officeDocument/2006/relationships/vmlDrawing" Target="../drawings/vmlDrawing1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7.xml"/><Relationship Id="rId10" Type="http://schemas.openxmlformats.org/officeDocument/2006/relationships/oleObject" Target="../embeddings/oleObject26.bin"/><Relationship Id="rId4" Type="http://schemas.openxmlformats.org/officeDocument/2006/relationships/tags" Target="../tags/tag46.xml"/><Relationship Id="rId9" Type="http://schemas.openxmlformats.org/officeDocument/2006/relationships/image" Target="../media/image2.jpe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9.xml"/><Relationship Id="rId7" Type="http://schemas.openxmlformats.org/officeDocument/2006/relationships/oleObject" Target="../embeddings/oleObject27.bin"/><Relationship Id="rId2" Type="http://schemas.openxmlformats.org/officeDocument/2006/relationships/tags" Target="../tags/tag48.xml"/><Relationship Id="rId1" Type="http://schemas.openxmlformats.org/officeDocument/2006/relationships/vmlDrawing" Target="../drawings/vmlDrawing1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1.xml"/><Relationship Id="rId10" Type="http://schemas.openxmlformats.org/officeDocument/2006/relationships/oleObject" Target="../embeddings/oleObject28.bin"/><Relationship Id="rId4" Type="http://schemas.openxmlformats.org/officeDocument/2006/relationships/tags" Target="../tags/tag50.xml"/><Relationship Id="rId9" Type="http://schemas.openxmlformats.org/officeDocument/2006/relationships/image" Target="../media/image2.jpe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53.xml"/><Relationship Id="rId7" Type="http://schemas.openxmlformats.org/officeDocument/2006/relationships/oleObject" Target="../embeddings/oleObject29.bin"/><Relationship Id="rId2" Type="http://schemas.openxmlformats.org/officeDocument/2006/relationships/tags" Target="../tags/tag52.xml"/><Relationship Id="rId1" Type="http://schemas.openxmlformats.org/officeDocument/2006/relationships/vmlDrawing" Target="../drawings/vmlDrawing19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10" Type="http://schemas.openxmlformats.org/officeDocument/2006/relationships/oleObject" Target="../embeddings/oleObject30.bin"/><Relationship Id="rId4" Type="http://schemas.openxmlformats.org/officeDocument/2006/relationships/tags" Target="../tags/tag54.xml"/><Relationship Id="rId9" Type="http://schemas.openxmlformats.org/officeDocument/2006/relationships/image" Target="../media/image2.jpe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57.xml"/><Relationship Id="rId7" Type="http://schemas.openxmlformats.org/officeDocument/2006/relationships/image" Target="../media/image11.png"/><Relationship Id="rId2" Type="http://schemas.openxmlformats.org/officeDocument/2006/relationships/tags" Target="../tags/tag56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1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3.xml"/><Relationship Id="rId7" Type="http://schemas.openxmlformats.org/officeDocument/2006/relationships/oleObject" Target="../embeddings/oleObject9.bin"/><Relationship Id="rId2" Type="http://schemas.openxmlformats.org/officeDocument/2006/relationships/tags" Target="../tags/tag12.xml"/><Relationship Id="rId1" Type="http://schemas.openxmlformats.org/officeDocument/2006/relationships/vmlDrawing" Target="../drawings/vmlDrawing9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10" Type="http://schemas.openxmlformats.org/officeDocument/2006/relationships/oleObject" Target="../embeddings/oleObject10.bin"/><Relationship Id="rId4" Type="http://schemas.openxmlformats.org/officeDocument/2006/relationships/tags" Target="../tags/tag14.xml"/><Relationship Id="rId9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7.xml"/><Relationship Id="rId7" Type="http://schemas.openxmlformats.org/officeDocument/2006/relationships/oleObject" Target="../embeddings/oleObject11.bin"/><Relationship Id="rId2" Type="http://schemas.openxmlformats.org/officeDocument/2006/relationships/tags" Target="../tags/tag16.xml"/><Relationship Id="rId1" Type="http://schemas.openxmlformats.org/officeDocument/2006/relationships/vmlDrawing" Target="../drawings/vmlDrawing10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18.xml"/><Relationship Id="rId9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8" name="Слайд think-cell" r:id="rId5" imgW="360" imgH="360" progId="TCLayout.ActiveDocument.1">
                  <p:embed/>
                </p:oleObj>
              </mc:Choice>
              <mc:Fallback>
                <p:oleObj name="Слайд think-cell" r:id="rId5" imgW="360" imgH="360" progId="TCLayout.ActiveDocument.1">
                  <p:embed/>
                  <p:pic>
                    <p:nvPicPr>
                      <p:cNvPr id="2050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8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7"/>
          <p:cNvSpPr/>
          <p:nvPr userDrawn="1"/>
        </p:nvSpPr>
        <p:spPr>
          <a:xfrm>
            <a:off x="0" y="-1"/>
            <a:ext cx="12192000" cy="6880225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58000"/>
                </a:srgbClr>
              </a:gs>
              <a:gs pos="44000">
                <a:srgbClr val="000000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" name="Group 33"/>
          <p:cNvGrpSpPr/>
          <p:nvPr userDrawn="1"/>
        </p:nvGrpSpPr>
        <p:grpSpPr>
          <a:xfrm>
            <a:off x="323034" y="191783"/>
            <a:ext cx="2920832" cy="1139078"/>
            <a:chOff x="314326" y="209071"/>
            <a:chExt cx="3168670" cy="1235732"/>
          </a:xfrm>
          <a:solidFill>
            <a:schemeClr val="bg1"/>
          </a:solidFill>
        </p:grpSpPr>
        <p:grpSp>
          <p:nvGrpSpPr>
            <p:cNvPr id="11" name="Group 34"/>
            <p:cNvGrpSpPr/>
            <p:nvPr/>
          </p:nvGrpSpPr>
          <p:grpSpPr>
            <a:xfrm>
              <a:off x="314326" y="641439"/>
              <a:ext cx="3168670" cy="370998"/>
              <a:chOff x="2124054" y="767433"/>
              <a:chExt cx="4269265" cy="499859"/>
            </a:xfrm>
            <a:grpFill/>
          </p:grpSpPr>
          <p:sp>
            <p:nvSpPr>
              <p:cNvPr id="27" name="Freeform 18"/>
              <p:cNvSpPr>
                <a:spLocks noEditPoints="1"/>
              </p:cNvSpPr>
              <p:nvPr/>
            </p:nvSpPr>
            <p:spPr bwMode="auto">
              <a:xfrm>
                <a:off x="2124054" y="776181"/>
                <a:ext cx="42738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3 w 142"/>
                  <a:gd name="T19" fmla="*/ 34 h 160"/>
                  <a:gd name="T20" fmla="*/ 133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3" y="21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8" name="Freeform 19"/>
              <p:cNvSpPr>
                <a:spLocks/>
              </p:cNvSpPr>
              <p:nvPr/>
            </p:nvSpPr>
            <p:spPr bwMode="auto">
              <a:xfrm>
                <a:off x="2622907" y="776181"/>
                <a:ext cx="372396" cy="481114"/>
              </a:xfrm>
              <a:custGeom>
                <a:avLst/>
                <a:gdLst>
                  <a:gd name="T0" fmla="*/ 298 w 298"/>
                  <a:gd name="T1" fmla="*/ 385 h 385"/>
                  <a:gd name="T2" fmla="*/ 0 w 298"/>
                  <a:gd name="T3" fmla="*/ 385 h 385"/>
                  <a:gd name="T4" fmla="*/ 0 w 298"/>
                  <a:gd name="T5" fmla="*/ 0 h 385"/>
                  <a:gd name="T6" fmla="*/ 294 w 298"/>
                  <a:gd name="T7" fmla="*/ 0 h 385"/>
                  <a:gd name="T8" fmla="*/ 294 w 298"/>
                  <a:gd name="T9" fmla="*/ 65 h 385"/>
                  <a:gd name="T10" fmla="*/ 91 w 298"/>
                  <a:gd name="T11" fmla="*/ 65 h 385"/>
                  <a:gd name="T12" fmla="*/ 91 w 298"/>
                  <a:gd name="T13" fmla="*/ 154 h 385"/>
                  <a:gd name="T14" fmla="*/ 274 w 298"/>
                  <a:gd name="T15" fmla="*/ 154 h 385"/>
                  <a:gd name="T16" fmla="*/ 274 w 298"/>
                  <a:gd name="T17" fmla="*/ 219 h 385"/>
                  <a:gd name="T18" fmla="*/ 91 w 298"/>
                  <a:gd name="T19" fmla="*/ 219 h 385"/>
                  <a:gd name="T20" fmla="*/ 91 w 298"/>
                  <a:gd name="T21" fmla="*/ 320 h 385"/>
                  <a:gd name="T22" fmla="*/ 298 w 298"/>
                  <a:gd name="T23" fmla="*/ 320 h 385"/>
                  <a:gd name="T24" fmla="*/ 298 w 298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8" h="385">
                    <a:moveTo>
                      <a:pt x="298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1" y="65"/>
                    </a:lnTo>
                    <a:lnTo>
                      <a:pt x="91" y="154"/>
                    </a:lnTo>
                    <a:lnTo>
                      <a:pt x="274" y="154"/>
                    </a:lnTo>
                    <a:lnTo>
                      <a:pt x="274" y="219"/>
                    </a:lnTo>
                    <a:lnTo>
                      <a:pt x="91" y="219"/>
                    </a:lnTo>
                    <a:lnTo>
                      <a:pt x="91" y="320"/>
                    </a:lnTo>
                    <a:lnTo>
                      <a:pt x="298" y="320"/>
                    </a:lnTo>
                    <a:lnTo>
                      <a:pt x="298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9" name="Freeform 20"/>
              <p:cNvSpPr>
                <a:spLocks/>
              </p:cNvSpPr>
              <p:nvPr/>
            </p:nvSpPr>
            <p:spPr bwMode="auto">
              <a:xfrm>
                <a:off x="3076292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1 w 131"/>
                  <a:gd name="T7" fmla="*/ 156 h 166"/>
                  <a:gd name="T8" fmla="*/ 89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1 w 131"/>
                  <a:gd name="T17" fmla="*/ 138 h 166"/>
                  <a:gd name="T18" fmla="*/ 93 w 131"/>
                  <a:gd name="T19" fmla="*/ 122 h 166"/>
                  <a:gd name="T20" fmla="*/ 93 w 131"/>
                  <a:gd name="T21" fmla="*/ 111 h 166"/>
                  <a:gd name="T22" fmla="*/ 89 w 131"/>
                  <a:gd name="T23" fmla="*/ 100 h 166"/>
                  <a:gd name="T24" fmla="*/ 72 w 131"/>
                  <a:gd name="T25" fmla="*/ 95 h 166"/>
                  <a:gd name="T26" fmla="*/ 53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8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2 w 131"/>
                  <a:gd name="T41" fmla="*/ 28 h 166"/>
                  <a:gd name="T42" fmla="*/ 46 w 131"/>
                  <a:gd name="T43" fmla="*/ 31 h 166"/>
                  <a:gd name="T44" fmla="*/ 39 w 131"/>
                  <a:gd name="T45" fmla="*/ 42 h 166"/>
                  <a:gd name="T46" fmla="*/ 39 w 131"/>
                  <a:gd name="T47" fmla="*/ 53 h 166"/>
                  <a:gd name="T48" fmla="*/ 60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30" y="135"/>
                      <a:pt x="126" y="141"/>
                    </a:cubicBezTo>
                    <a:cubicBezTo>
                      <a:pt x="123" y="148"/>
                      <a:pt x="118" y="153"/>
                      <a:pt x="111" y="156"/>
                    </a:cubicBezTo>
                    <a:cubicBezTo>
                      <a:pt x="104" y="160"/>
                      <a:pt x="97" y="162"/>
                      <a:pt x="89" y="163"/>
                    </a:cubicBezTo>
                    <a:cubicBezTo>
                      <a:pt x="81" y="165"/>
                      <a:pt x="71" y="166"/>
                      <a:pt x="60" y="166"/>
                    </a:cubicBezTo>
                    <a:cubicBezTo>
                      <a:pt x="45" y="166"/>
                      <a:pt x="26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1" y="136"/>
                      <a:pt x="50" y="138"/>
                      <a:pt x="61" y="138"/>
                    </a:cubicBezTo>
                    <a:cubicBezTo>
                      <a:pt x="82" y="138"/>
                      <a:pt x="93" y="133"/>
                      <a:pt x="93" y="122"/>
                    </a:cubicBezTo>
                    <a:cubicBezTo>
                      <a:pt x="93" y="111"/>
                      <a:pt x="93" y="111"/>
                      <a:pt x="93" y="111"/>
                    </a:cubicBezTo>
                    <a:cubicBezTo>
                      <a:pt x="93" y="106"/>
                      <a:pt x="91" y="103"/>
                      <a:pt x="89" y="100"/>
                    </a:cubicBezTo>
                    <a:cubicBezTo>
                      <a:pt x="86" y="96"/>
                      <a:pt x="80" y="95"/>
                      <a:pt x="72" y="95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18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8" y="10"/>
                    </a:cubicBezTo>
                    <a:cubicBezTo>
                      <a:pt x="29" y="4"/>
                      <a:pt x="48" y="0"/>
                      <a:pt x="73" y="0"/>
                    </a:cubicBezTo>
                    <a:cubicBezTo>
                      <a:pt x="86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2" y="28"/>
                    </a:cubicBezTo>
                    <a:cubicBezTo>
                      <a:pt x="59" y="28"/>
                      <a:pt x="51" y="29"/>
                      <a:pt x="46" y="31"/>
                    </a:cubicBezTo>
                    <a:cubicBezTo>
                      <a:pt x="41" y="33"/>
                      <a:pt x="39" y="37"/>
                      <a:pt x="39" y="42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62"/>
                      <a:pt x="46" y="66"/>
                      <a:pt x="60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8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0" name="Freeform 21"/>
              <p:cNvSpPr>
                <a:spLocks noEditPoints="1"/>
              </p:cNvSpPr>
              <p:nvPr/>
            </p:nvSpPr>
            <p:spPr bwMode="auto">
              <a:xfrm>
                <a:off x="3549399" y="767433"/>
                <a:ext cx="458622" cy="499859"/>
              </a:xfrm>
              <a:custGeom>
                <a:avLst/>
                <a:gdLst>
                  <a:gd name="T0" fmla="*/ 152 w 152"/>
                  <a:gd name="T1" fmla="*/ 49 h 166"/>
                  <a:gd name="T2" fmla="*/ 152 w 152"/>
                  <a:gd name="T3" fmla="*/ 119 h 166"/>
                  <a:gd name="T4" fmla="*/ 145 w 152"/>
                  <a:gd name="T5" fmla="*/ 142 h 166"/>
                  <a:gd name="T6" fmla="*/ 125 w 152"/>
                  <a:gd name="T7" fmla="*/ 157 h 166"/>
                  <a:gd name="T8" fmla="*/ 101 w 152"/>
                  <a:gd name="T9" fmla="*/ 164 h 166"/>
                  <a:gd name="T10" fmla="*/ 75 w 152"/>
                  <a:gd name="T11" fmla="*/ 166 h 166"/>
                  <a:gd name="T12" fmla="*/ 51 w 152"/>
                  <a:gd name="T13" fmla="*/ 164 h 166"/>
                  <a:gd name="T14" fmla="*/ 27 w 152"/>
                  <a:gd name="T15" fmla="*/ 158 h 166"/>
                  <a:gd name="T16" fmla="*/ 7 w 152"/>
                  <a:gd name="T17" fmla="*/ 144 h 166"/>
                  <a:gd name="T18" fmla="*/ 0 w 152"/>
                  <a:gd name="T19" fmla="*/ 119 h 166"/>
                  <a:gd name="T20" fmla="*/ 0 w 152"/>
                  <a:gd name="T21" fmla="*/ 49 h 166"/>
                  <a:gd name="T22" fmla="*/ 5 w 152"/>
                  <a:gd name="T23" fmla="*/ 27 h 166"/>
                  <a:gd name="T24" fmla="*/ 18 w 152"/>
                  <a:gd name="T25" fmla="*/ 13 h 166"/>
                  <a:gd name="T26" fmla="*/ 37 w 152"/>
                  <a:gd name="T27" fmla="*/ 5 h 166"/>
                  <a:gd name="T28" fmla="*/ 57 w 152"/>
                  <a:gd name="T29" fmla="*/ 1 h 166"/>
                  <a:gd name="T30" fmla="*/ 75 w 152"/>
                  <a:gd name="T31" fmla="*/ 0 h 166"/>
                  <a:gd name="T32" fmla="*/ 94 w 152"/>
                  <a:gd name="T33" fmla="*/ 1 h 166"/>
                  <a:gd name="T34" fmla="*/ 114 w 152"/>
                  <a:gd name="T35" fmla="*/ 5 h 166"/>
                  <a:gd name="T36" fmla="*/ 133 w 152"/>
                  <a:gd name="T37" fmla="*/ 13 h 166"/>
                  <a:gd name="T38" fmla="*/ 146 w 152"/>
                  <a:gd name="T39" fmla="*/ 27 h 166"/>
                  <a:gd name="T40" fmla="*/ 152 w 152"/>
                  <a:gd name="T41" fmla="*/ 49 h 166"/>
                  <a:gd name="T42" fmla="*/ 113 w 152"/>
                  <a:gd name="T43" fmla="*/ 119 h 166"/>
                  <a:gd name="T44" fmla="*/ 113 w 152"/>
                  <a:gd name="T45" fmla="*/ 49 h 166"/>
                  <a:gd name="T46" fmla="*/ 104 w 152"/>
                  <a:gd name="T47" fmla="*/ 32 h 166"/>
                  <a:gd name="T48" fmla="*/ 76 w 152"/>
                  <a:gd name="T49" fmla="*/ 28 h 166"/>
                  <a:gd name="T50" fmla="*/ 47 w 152"/>
                  <a:gd name="T51" fmla="*/ 32 h 166"/>
                  <a:gd name="T52" fmla="*/ 38 w 152"/>
                  <a:gd name="T53" fmla="*/ 49 h 166"/>
                  <a:gd name="T54" fmla="*/ 38 w 152"/>
                  <a:gd name="T55" fmla="*/ 119 h 166"/>
                  <a:gd name="T56" fmla="*/ 41 w 152"/>
                  <a:gd name="T57" fmla="*/ 129 h 166"/>
                  <a:gd name="T58" fmla="*/ 51 w 152"/>
                  <a:gd name="T59" fmla="*/ 135 h 166"/>
                  <a:gd name="T60" fmla="*/ 62 w 152"/>
                  <a:gd name="T61" fmla="*/ 138 h 166"/>
                  <a:gd name="T62" fmla="*/ 76 w 152"/>
                  <a:gd name="T63" fmla="*/ 138 h 166"/>
                  <a:gd name="T64" fmla="*/ 90 w 152"/>
                  <a:gd name="T65" fmla="*/ 138 h 166"/>
                  <a:gd name="T66" fmla="*/ 101 w 152"/>
                  <a:gd name="T67" fmla="*/ 135 h 166"/>
                  <a:gd name="T68" fmla="*/ 110 w 152"/>
                  <a:gd name="T69" fmla="*/ 129 h 166"/>
                  <a:gd name="T70" fmla="*/ 113 w 152"/>
                  <a:gd name="T71" fmla="*/ 119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6">
                    <a:moveTo>
                      <a:pt x="152" y="49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49" y="136"/>
                      <a:pt x="145" y="142"/>
                    </a:cubicBezTo>
                    <a:cubicBezTo>
                      <a:pt x="140" y="149"/>
                      <a:pt x="133" y="154"/>
                      <a:pt x="125" y="157"/>
                    </a:cubicBezTo>
                    <a:cubicBezTo>
                      <a:pt x="117" y="160"/>
                      <a:pt x="109" y="162"/>
                      <a:pt x="101" y="164"/>
                    </a:cubicBezTo>
                    <a:cubicBezTo>
                      <a:pt x="93" y="165"/>
                      <a:pt x="84" y="166"/>
                      <a:pt x="75" y="166"/>
                    </a:cubicBezTo>
                    <a:cubicBezTo>
                      <a:pt x="67" y="166"/>
                      <a:pt x="59" y="165"/>
                      <a:pt x="51" y="164"/>
                    </a:cubicBezTo>
                    <a:cubicBezTo>
                      <a:pt x="44" y="163"/>
                      <a:pt x="36" y="161"/>
                      <a:pt x="27" y="158"/>
                    </a:cubicBezTo>
                    <a:cubicBezTo>
                      <a:pt x="19" y="155"/>
                      <a:pt x="12" y="150"/>
                      <a:pt x="7" y="144"/>
                    </a:cubicBezTo>
                    <a:cubicBezTo>
                      <a:pt x="2" y="137"/>
                      <a:pt x="0" y="129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1"/>
                      <a:pt x="1" y="34"/>
                      <a:pt x="5" y="27"/>
                    </a:cubicBezTo>
                    <a:cubicBezTo>
                      <a:pt x="9" y="21"/>
                      <a:pt x="13" y="16"/>
                      <a:pt x="18" y="13"/>
                    </a:cubicBezTo>
                    <a:cubicBezTo>
                      <a:pt x="24" y="10"/>
                      <a:pt x="30" y="7"/>
                      <a:pt x="37" y="5"/>
                    </a:cubicBezTo>
                    <a:cubicBezTo>
                      <a:pt x="45" y="3"/>
                      <a:pt x="51" y="2"/>
                      <a:pt x="57" y="1"/>
                    </a:cubicBezTo>
                    <a:cubicBezTo>
                      <a:pt x="63" y="1"/>
                      <a:pt x="69" y="0"/>
                      <a:pt x="75" y="0"/>
                    </a:cubicBezTo>
                    <a:cubicBezTo>
                      <a:pt x="82" y="0"/>
                      <a:pt x="88" y="1"/>
                      <a:pt x="94" y="1"/>
                    </a:cubicBezTo>
                    <a:cubicBezTo>
                      <a:pt x="100" y="2"/>
                      <a:pt x="107" y="3"/>
                      <a:pt x="114" y="5"/>
                    </a:cubicBezTo>
                    <a:cubicBezTo>
                      <a:pt x="121" y="7"/>
                      <a:pt x="128" y="10"/>
                      <a:pt x="133" y="13"/>
                    </a:cubicBezTo>
                    <a:cubicBezTo>
                      <a:pt x="138" y="16"/>
                      <a:pt x="143" y="21"/>
                      <a:pt x="146" y="27"/>
                    </a:cubicBezTo>
                    <a:cubicBezTo>
                      <a:pt x="150" y="33"/>
                      <a:pt x="152" y="41"/>
                      <a:pt x="152" y="49"/>
                    </a:cubicBezTo>
                    <a:close/>
                    <a:moveTo>
                      <a:pt x="113" y="119"/>
                    </a:moveTo>
                    <a:cubicBezTo>
                      <a:pt x="113" y="49"/>
                      <a:pt x="113" y="49"/>
                      <a:pt x="113" y="49"/>
                    </a:cubicBezTo>
                    <a:cubicBezTo>
                      <a:pt x="113" y="41"/>
                      <a:pt x="110" y="36"/>
                      <a:pt x="104" y="32"/>
                    </a:cubicBezTo>
                    <a:cubicBezTo>
                      <a:pt x="97" y="29"/>
                      <a:pt x="88" y="28"/>
                      <a:pt x="76" y="28"/>
                    </a:cubicBezTo>
                    <a:cubicBezTo>
                      <a:pt x="63" y="28"/>
                      <a:pt x="54" y="29"/>
                      <a:pt x="47" y="32"/>
                    </a:cubicBezTo>
                    <a:cubicBezTo>
                      <a:pt x="41" y="35"/>
                      <a:pt x="38" y="41"/>
                      <a:pt x="38" y="49"/>
                    </a:cubicBezTo>
                    <a:cubicBezTo>
                      <a:pt x="38" y="119"/>
                      <a:pt x="38" y="119"/>
                      <a:pt x="38" y="119"/>
                    </a:cubicBezTo>
                    <a:cubicBezTo>
                      <a:pt x="38" y="123"/>
                      <a:pt x="39" y="127"/>
                      <a:pt x="41" y="129"/>
                    </a:cubicBezTo>
                    <a:cubicBezTo>
                      <a:pt x="43" y="132"/>
                      <a:pt x="47" y="134"/>
                      <a:pt x="51" y="135"/>
                    </a:cubicBezTo>
                    <a:cubicBezTo>
                      <a:pt x="55" y="136"/>
                      <a:pt x="58" y="137"/>
                      <a:pt x="62" y="138"/>
                    </a:cubicBezTo>
                    <a:cubicBezTo>
                      <a:pt x="66" y="138"/>
                      <a:pt x="70" y="138"/>
                      <a:pt x="76" y="138"/>
                    </a:cubicBezTo>
                    <a:cubicBezTo>
                      <a:pt x="81" y="138"/>
                      <a:pt x="86" y="138"/>
                      <a:pt x="90" y="138"/>
                    </a:cubicBezTo>
                    <a:cubicBezTo>
                      <a:pt x="93" y="137"/>
                      <a:pt x="97" y="136"/>
                      <a:pt x="101" y="135"/>
                    </a:cubicBezTo>
                    <a:cubicBezTo>
                      <a:pt x="105" y="134"/>
                      <a:pt x="108" y="132"/>
                      <a:pt x="110" y="129"/>
                    </a:cubicBezTo>
                    <a:cubicBezTo>
                      <a:pt x="112" y="127"/>
                      <a:pt x="113" y="123"/>
                      <a:pt x="113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1" name="Freeform 22"/>
              <p:cNvSpPr>
                <a:spLocks/>
              </p:cNvSpPr>
              <p:nvPr/>
            </p:nvSpPr>
            <p:spPr bwMode="auto">
              <a:xfrm>
                <a:off x="4095456" y="776181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6 h 163"/>
                  <a:gd name="T4" fmla="*/ 70 w 139"/>
                  <a:gd name="T5" fmla="*/ 163 h 163"/>
                  <a:gd name="T6" fmla="*/ 0 w 139"/>
                  <a:gd name="T7" fmla="*/ 116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6 h 163"/>
                  <a:gd name="T14" fmla="*/ 46 w 139"/>
                  <a:gd name="T15" fmla="*/ 131 h 163"/>
                  <a:gd name="T16" fmla="*/ 70 w 139"/>
                  <a:gd name="T17" fmla="*/ 135 h 163"/>
                  <a:gd name="T18" fmla="*/ 94 w 139"/>
                  <a:gd name="T19" fmla="*/ 131 h 163"/>
                  <a:gd name="T20" fmla="*/ 101 w 139"/>
                  <a:gd name="T21" fmla="*/ 116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6"/>
                      <a:pt x="139" y="116"/>
                      <a:pt x="139" y="116"/>
                    </a:cubicBezTo>
                    <a:cubicBezTo>
                      <a:pt x="139" y="147"/>
                      <a:pt x="116" y="163"/>
                      <a:pt x="70" y="163"/>
                    </a:cubicBezTo>
                    <a:cubicBezTo>
                      <a:pt x="23" y="163"/>
                      <a:pt x="0" y="147"/>
                      <a:pt x="0" y="11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3"/>
                      <a:pt x="41" y="128"/>
                      <a:pt x="46" y="131"/>
                    </a:cubicBezTo>
                    <a:cubicBezTo>
                      <a:pt x="51" y="134"/>
                      <a:pt x="59" y="135"/>
                      <a:pt x="70" y="135"/>
                    </a:cubicBezTo>
                    <a:cubicBezTo>
                      <a:pt x="81" y="135"/>
                      <a:pt x="89" y="134"/>
                      <a:pt x="94" y="131"/>
                    </a:cubicBezTo>
                    <a:cubicBezTo>
                      <a:pt x="99" y="128"/>
                      <a:pt x="101" y="123"/>
                      <a:pt x="101" y="116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2" name="Freeform 23"/>
              <p:cNvSpPr>
                <a:spLocks noEditPoints="1"/>
              </p:cNvSpPr>
              <p:nvPr/>
            </p:nvSpPr>
            <p:spPr bwMode="auto">
              <a:xfrm>
                <a:off x="4609545" y="776181"/>
                <a:ext cx="42863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2 w 142"/>
                  <a:gd name="T19" fmla="*/ 34 h 160"/>
                  <a:gd name="T20" fmla="*/ 132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2" y="21"/>
                      <a:pt x="132" y="34"/>
                    </a:cubicBezTo>
                    <a:cubicBezTo>
                      <a:pt x="132" y="62"/>
                      <a:pt x="132" y="62"/>
                      <a:pt x="132" y="62"/>
                    </a:cubicBezTo>
                    <a:cubicBezTo>
                      <a:pt x="132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3" name="Freeform 24"/>
              <p:cNvSpPr>
                <a:spLocks/>
              </p:cNvSpPr>
              <p:nvPr/>
            </p:nvSpPr>
            <p:spPr bwMode="auto">
              <a:xfrm>
                <a:off x="5076396" y="767433"/>
                <a:ext cx="379894" cy="499859"/>
              </a:xfrm>
              <a:custGeom>
                <a:avLst/>
                <a:gdLst>
                  <a:gd name="T0" fmla="*/ 126 w 126"/>
                  <a:gd name="T1" fmla="*/ 160 h 166"/>
                  <a:gd name="T2" fmla="*/ 74 w 126"/>
                  <a:gd name="T3" fmla="*/ 166 h 166"/>
                  <a:gd name="T4" fmla="*/ 56 w 126"/>
                  <a:gd name="T5" fmla="*/ 165 h 166"/>
                  <a:gd name="T6" fmla="*/ 36 w 126"/>
                  <a:gd name="T7" fmla="*/ 161 h 166"/>
                  <a:gd name="T8" fmla="*/ 18 w 126"/>
                  <a:gd name="T9" fmla="*/ 153 h 166"/>
                  <a:gd name="T10" fmla="*/ 5 w 126"/>
                  <a:gd name="T11" fmla="*/ 140 h 166"/>
                  <a:gd name="T12" fmla="*/ 0 w 126"/>
                  <a:gd name="T13" fmla="*/ 119 h 166"/>
                  <a:gd name="T14" fmla="*/ 0 w 126"/>
                  <a:gd name="T15" fmla="*/ 49 h 166"/>
                  <a:gd name="T16" fmla="*/ 74 w 126"/>
                  <a:gd name="T17" fmla="*/ 0 h 166"/>
                  <a:gd name="T18" fmla="*/ 125 w 126"/>
                  <a:gd name="T19" fmla="*/ 6 h 166"/>
                  <a:gd name="T20" fmla="*/ 125 w 126"/>
                  <a:gd name="T21" fmla="*/ 35 h 166"/>
                  <a:gd name="T22" fmla="*/ 75 w 126"/>
                  <a:gd name="T23" fmla="*/ 28 h 166"/>
                  <a:gd name="T24" fmla="*/ 61 w 126"/>
                  <a:gd name="T25" fmla="*/ 28 h 166"/>
                  <a:gd name="T26" fmla="*/ 50 w 126"/>
                  <a:gd name="T27" fmla="*/ 31 h 166"/>
                  <a:gd name="T28" fmla="*/ 41 w 126"/>
                  <a:gd name="T29" fmla="*/ 37 h 166"/>
                  <a:gd name="T30" fmla="*/ 39 w 126"/>
                  <a:gd name="T31" fmla="*/ 48 h 166"/>
                  <a:gd name="T32" fmla="*/ 39 w 126"/>
                  <a:gd name="T33" fmla="*/ 116 h 166"/>
                  <a:gd name="T34" fmla="*/ 78 w 126"/>
                  <a:gd name="T35" fmla="*/ 138 h 166"/>
                  <a:gd name="T36" fmla="*/ 126 w 126"/>
                  <a:gd name="T37" fmla="*/ 131 h 166"/>
                  <a:gd name="T38" fmla="*/ 126 w 126"/>
                  <a:gd name="T39" fmla="*/ 16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6" h="166">
                    <a:moveTo>
                      <a:pt x="126" y="160"/>
                    </a:moveTo>
                    <a:cubicBezTo>
                      <a:pt x="108" y="164"/>
                      <a:pt x="91" y="166"/>
                      <a:pt x="74" y="166"/>
                    </a:cubicBezTo>
                    <a:cubicBezTo>
                      <a:pt x="68" y="166"/>
                      <a:pt x="62" y="165"/>
                      <a:pt x="56" y="165"/>
                    </a:cubicBezTo>
                    <a:cubicBezTo>
                      <a:pt x="50" y="164"/>
                      <a:pt x="43" y="163"/>
                      <a:pt x="36" y="161"/>
                    </a:cubicBezTo>
                    <a:cubicBezTo>
                      <a:pt x="29" y="159"/>
                      <a:pt x="23" y="157"/>
                      <a:pt x="18" y="153"/>
                    </a:cubicBezTo>
                    <a:cubicBezTo>
                      <a:pt x="13" y="150"/>
                      <a:pt x="9" y="146"/>
                      <a:pt x="5" y="140"/>
                    </a:cubicBezTo>
                    <a:cubicBezTo>
                      <a:pt x="2" y="134"/>
                      <a:pt x="0" y="127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6"/>
                      <a:pt x="25" y="0"/>
                      <a:pt x="74" y="0"/>
                    </a:cubicBezTo>
                    <a:cubicBezTo>
                      <a:pt x="87" y="0"/>
                      <a:pt x="104" y="2"/>
                      <a:pt x="125" y="6"/>
                    </a:cubicBezTo>
                    <a:cubicBezTo>
                      <a:pt x="125" y="35"/>
                      <a:pt x="125" y="35"/>
                      <a:pt x="125" y="35"/>
                    </a:cubicBezTo>
                    <a:cubicBezTo>
                      <a:pt x="106" y="30"/>
                      <a:pt x="89" y="28"/>
                      <a:pt x="75" y="28"/>
                    </a:cubicBezTo>
                    <a:cubicBezTo>
                      <a:pt x="69" y="28"/>
                      <a:pt x="65" y="28"/>
                      <a:pt x="61" y="28"/>
                    </a:cubicBezTo>
                    <a:cubicBezTo>
                      <a:pt x="58" y="29"/>
                      <a:pt x="54" y="29"/>
                      <a:pt x="50" y="31"/>
                    </a:cubicBezTo>
                    <a:cubicBezTo>
                      <a:pt x="46" y="32"/>
                      <a:pt x="43" y="34"/>
                      <a:pt x="41" y="37"/>
                    </a:cubicBezTo>
                    <a:cubicBezTo>
                      <a:pt x="40" y="40"/>
                      <a:pt x="39" y="44"/>
                      <a:pt x="39" y="48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31"/>
                      <a:pt x="52" y="138"/>
                      <a:pt x="78" y="138"/>
                    </a:cubicBezTo>
                    <a:cubicBezTo>
                      <a:pt x="90" y="138"/>
                      <a:pt x="106" y="136"/>
                      <a:pt x="126" y="131"/>
                    </a:cubicBezTo>
                    <a:lnTo>
                      <a:pt x="126" y="16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4" name="Freeform 25"/>
              <p:cNvSpPr>
                <a:spLocks/>
              </p:cNvSpPr>
              <p:nvPr/>
            </p:nvSpPr>
            <p:spPr bwMode="auto">
              <a:xfrm>
                <a:off x="5547605" y="776181"/>
                <a:ext cx="377394" cy="481114"/>
              </a:xfrm>
              <a:custGeom>
                <a:avLst/>
                <a:gdLst>
                  <a:gd name="T0" fmla="*/ 302 w 302"/>
                  <a:gd name="T1" fmla="*/ 385 h 385"/>
                  <a:gd name="T2" fmla="*/ 0 w 302"/>
                  <a:gd name="T3" fmla="*/ 385 h 385"/>
                  <a:gd name="T4" fmla="*/ 0 w 302"/>
                  <a:gd name="T5" fmla="*/ 0 h 385"/>
                  <a:gd name="T6" fmla="*/ 294 w 302"/>
                  <a:gd name="T7" fmla="*/ 0 h 385"/>
                  <a:gd name="T8" fmla="*/ 294 w 302"/>
                  <a:gd name="T9" fmla="*/ 65 h 385"/>
                  <a:gd name="T10" fmla="*/ 94 w 302"/>
                  <a:gd name="T11" fmla="*/ 65 h 385"/>
                  <a:gd name="T12" fmla="*/ 94 w 302"/>
                  <a:gd name="T13" fmla="*/ 154 h 385"/>
                  <a:gd name="T14" fmla="*/ 275 w 302"/>
                  <a:gd name="T15" fmla="*/ 154 h 385"/>
                  <a:gd name="T16" fmla="*/ 275 w 302"/>
                  <a:gd name="T17" fmla="*/ 219 h 385"/>
                  <a:gd name="T18" fmla="*/ 94 w 302"/>
                  <a:gd name="T19" fmla="*/ 219 h 385"/>
                  <a:gd name="T20" fmla="*/ 94 w 302"/>
                  <a:gd name="T21" fmla="*/ 320 h 385"/>
                  <a:gd name="T22" fmla="*/ 302 w 302"/>
                  <a:gd name="T23" fmla="*/ 320 h 385"/>
                  <a:gd name="T24" fmla="*/ 302 w 302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2" h="385">
                    <a:moveTo>
                      <a:pt x="302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4" y="65"/>
                    </a:lnTo>
                    <a:lnTo>
                      <a:pt x="94" y="154"/>
                    </a:lnTo>
                    <a:lnTo>
                      <a:pt x="275" y="154"/>
                    </a:lnTo>
                    <a:lnTo>
                      <a:pt x="275" y="219"/>
                    </a:lnTo>
                    <a:lnTo>
                      <a:pt x="94" y="219"/>
                    </a:lnTo>
                    <a:lnTo>
                      <a:pt x="94" y="320"/>
                    </a:lnTo>
                    <a:lnTo>
                      <a:pt x="302" y="320"/>
                    </a:lnTo>
                    <a:lnTo>
                      <a:pt x="302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5" name="Freeform 26"/>
              <p:cNvSpPr>
                <a:spLocks/>
              </p:cNvSpPr>
              <p:nvPr/>
            </p:nvSpPr>
            <p:spPr bwMode="auto">
              <a:xfrm>
                <a:off x="5998431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0 w 131"/>
                  <a:gd name="T7" fmla="*/ 156 h 166"/>
                  <a:gd name="T8" fmla="*/ 88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0 w 131"/>
                  <a:gd name="T17" fmla="*/ 138 h 166"/>
                  <a:gd name="T18" fmla="*/ 92 w 131"/>
                  <a:gd name="T19" fmla="*/ 122 h 166"/>
                  <a:gd name="T20" fmla="*/ 92 w 131"/>
                  <a:gd name="T21" fmla="*/ 111 h 166"/>
                  <a:gd name="T22" fmla="*/ 88 w 131"/>
                  <a:gd name="T23" fmla="*/ 100 h 166"/>
                  <a:gd name="T24" fmla="*/ 71 w 131"/>
                  <a:gd name="T25" fmla="*/ 95 h 166"/>
                  <a:gd name="T26" fmla="*/ 52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7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1 w 131"/>
                  <a:gd name="T41" fmla="*/ 28 h 166"/>
                  <a:gd name="T42" fmla="*/ 45 w 131"/>
                  <a:gd name="T43" fmla="*/ 31 h 166"/>
                  <a:gd name="T44" fmla="*/ 38 w 131"/>
                  <a:gd name="T45" fmla="*/ 42 h 166"/>
                  <a:gd name="T46" fmla="*/ 38 w 131"/>
                  <a:gd name="T47" fmla="*/ 53 h 166"/>
                  <a:gd name="T48" fmla="*/ 59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0" y="156"/>
                    </a:cubicBezTo>
                    <a:cubicBezTo>
                      <a:pt x="103" y="160"/>
                      <a:pt x="96" y="162"/>
                      <a:pt x="88" y="163"/>
                    </a:cubicBezTo>
                    <a:cubicBezTo>
                      <a:pt x="80" y="165"/>
                      <a:pt x="71" y="166"/>
                      <a:pt x="60" y="166"/>
                    </a:cubicBezTo>
                    <a:cubicBezTo>
                      <a:pt x="44" y="166"/>
                      <a:pt x="25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1" y="138"/>
                      <a:pt x="92" y="133"/>
                      <a:pt x="92" y="122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3"/>
                      <a:pt x="88" y="100"/>
                    </a:cubicBezTo>
                    <a:cubicBezTo>
                      <a:pt x="85" y="96"/>
                      <a:pt x="80" y="95"/>
                      <a:pt x="71" y="95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17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5" y="17"/>
                      <a:pt x="17" y="10"/>
                    </a:cubicBezTo>
                    <a:cubicBezTo>
                      <a:pt x="29" y="4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1" y="28"/>
                    </a:cubicBezTo>
                    <a:cubicBezTo>
                      <a:pt x="59" y="28"/>
                      <a:pt x="50" y="29"/>
                      <a:pt x="45" y="31"/>
                    </a:cubicBezTo>
                    <a:cubicBezTo>
                      <a:pt x="40" y="33"/>
                      <a:pt x="38" y="37"/>
                      <a:pt x="38" y="42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2"/>
                      <a:pt x="45" y="66"/>
                      <a:pt x="5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7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2" name="Group 35"/>
            <p:cNvGrpSpPr/>
            <p:nvPr/>
          </p:nvGrpSpPr>
          <p:grpSpPr>
            <a:xfrm>
              <a:off x="314326" y="1075660"/>
              <a:ext cx="1843867" cy="369143"/>
              <a:chOff x="1146212" y="1396551"/>
              <a:chExt cx="2484309" cy="497360"/>
            </a:xfrm>
            <a:grpFill/>
          </p:grpSpPr>
          <p:sp>
            <p:nvSpPr>
              <p:cNvPr id="22" name="Freeform 27"/>
              <p:cNvSpPr>
                <a:spLocks/>
              </p:cNvSpPr>
              <p:nvPr/>
            </p:nvSpPr>
            <p:spPr bwMode="auto">
              <a:xfrm>
                <a:off x="1146212" y="1396551"/>
                <a:ext cx="443627" cy="497359"/>
              </a:xfrm>
              <a:custGeom>
                <a:avLst/>
                <a:gdLst>
                  <a:gd name="T0" fmla="*/ 147 w 147"/>
                  <a:gd name="T1" fmla="*/ 155 h 165"/>
                  <a:gd name="T2" fmla="*/ 115 w 147"/>
                  <a:gd name="T3" fmla="*/ 162 h 165"/>
                  <a:gd name="T4" fmla="*/ 80 w 147"/>
                  <a:gd name="T5" fmla="*/ 165 h 165"/>
                  <a:gd name="T6" fmla="*/ 56 w 147"/>
                  <a:gd name="T7" fmla="*/ 164 h 165"/>
                  <a:gd name="T8" fmla="*/ 34 w 147"/>
                  <a:gd name="T9" fmla="*/ 160 h 165"/>
                  <a:gd name="T10" fmla="*/ 16 w 147"/>
                  <a:gd name="T11" fmla="*/ 152 h 165"/>
                  <a:gd name="T12" fmla="*/ 5 w 147"/>
                  <a:gd name="T13" fmla="*/ 138 h 165"/>
                  <a:gd name="T14" fmla="*/ 0 w 147"/>
                  <a:gd name="T15" fmla="*/ 119 h 165"/>
                  <a:gd name="T16" fmla="*/ 0 w 147"/>
                  <a:gd name="T17" fmla="*/ 52 h 165"/>
                  <a:gd name="T18" fmla="*/ 5 w 147"/>
                  <a:gd name="T19" fmla="*/ 30 h 165"/>
                  <a:gd name="T20" fmla="*/ 18 w 147"/>
                  <a:gd name="T21" fmla="*/ 15 h 165"/>
                  <a:gd name="T22" fmla="*/ 37 w 147"/>
                  <a:gd name="T23" fmla="*/ 6 h 165"/>
                  <a:gd name="T24" fmla="*/ 59 w 147"/>
                  <a:gd name="T25" fmla="*/ 1 h 165"/>
                  <a:gd name="T26" fmla="*/ 80 w 147"/>
                  <a:gd name="T27" fmla="*/ 0 h 165"/>
                  <a:gd name="T28" fmla="*/ 146 w 147"/>
                  <a:gd name="T29" fmla="*/ 5 h 165"/>
                  <a:gd name="T30" fmla="*/ 146 w 147"/>
                  <a:gd name="T31" fmla="*/ 34 h 165"/>
                  <a:gd name="T32" fmla="*/ 80 w 147"/>
                  <a:gd name="T33" fmla="*/ 27 h 165"/>
                  <a:gd name="T34" fmla="*/ 39 w 147"/>
                  <a:gd name="T35" fmla="*/ 51 h 165"/>
                  <a:gd name="T36" fmla="*/ 39 w 147"/>
                  <a:gd name="T37" fmla="*/ 116 h 165"/>
                  <a:gd name="T38" fmla="*/ 50 w 147"/>
                  <a:gd name="T39" fmla="*/ 133 h 165"/>
                  <a:gd name="T40" fmla="*/ 84 w 147"/>
                  <a:gd name="T41" fmla="*/ 138 h 165"/>
                  <a:gd name="T42" fmla="*/ 110 w 147"/>
                  <a:gd name="T43" fmla="*/ 134 h 165"/>
                  <a:gd name="T44" fmla="*/ 110 w 147"/>
                  <a:gd name="T45" fmla="*/ 97 h 165"/>
                  <a:gd name="T46" fmla="*/ 84 w 147"/>
                  <a:gd name="T47" fmla="*/ 97 h 165"/>
                  <a:gd name="T48" fmla="*/ 84 w 147"/>
                  <a:gd name="T49" fmla="*/ 71 h 165"/>
                  <a:gd name="T50" fmla="*/ 147 w 147"/>
                  <a:gd name="T51" fmla="*/ 71 h 165"/>
                  <a:gd name="T52" fmla="*/ 147 w 147"/>
                  <a:gd name="T53" fmla="*/ 1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7" h="165">
                    <a:moveTo>
                      <a:pt x="147" y="155"/>
                    </a:moveTo>
                    <a:cubicBezTo>
                      <a:pt x="138" y="158"/>
                      <a:pt x="128" y="160"/>
                      <a:pt x="115" y="162"/>
                    </a:cubicBezTo>
                    <a:cubicBezTo>
                      <a:pt x="102" y="164"/>
                      <a:pt x="91" y="165"/>
                      <a:pt x="80" y="165"/>
                    </a:cubicBezTo>
                    <a:cubicBezTo>
                      <a:pt x="71" y="165"/>
                      <a:pt x="63" y="165"/>
                      <a:pt x="56" y="164"/>
                    </a:cubicBezTo>
                    <a:cubicBezTo>
                      <a:pt x="49" y="163"/>
                      <a:pt x="42" y="162"/>
                      <a:pt x="34" y="160"/>
                    </a:cubicBezTo>
                    <a:cubicBezTo>
                      <a:pt x="27" y="158"/>
                      <a:pt x="21" y="155"/>
                      <a:pt x="16" y="152"/>
                    </a:cubicBezTo>
                    <a:cubicBezTo>
                      <a:pt x="11" y="148"/>
                      <a:pt x="8" y="144"/>
                      <a:pt x="5" y="138"/>
                    </a:cubicBezTo>
                    <a:cubicBezTo>
                      <a:pt x="2" y="133"/>
                      <a:pt x="0" y="126"/>
                      <a:pt x="0" y="11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43"/>
                      <a:pt x="2" y="36"/>
                      <a:pt x="5" y="30"/>
                    </a:cubicBezTo>
                    <a:cubicBezTo>
                      <a:pt x="9" y="23"/>
                      <a:pt x="13" y="18"/>
                      <a:pt x="18" y="15"/>
                    </a:cubicBezTo>
                    <a:cubicBezTo>
                      <a:pt x="24" y="11"/>
                      <a:pt x="30" y="8"/>
                      <a:pt x="37" y="6"/>
                    </a:cubicBezTo>
                    <a:cubicBezTo>
                      <a:pt x="45" y="3"/>
                      <a:pt x="52" y="2"/>
                      <a:pt x="59" y="1"/>
                    </a:cubicBezTo>
                    <a:cubicBezTo>
                      <a:pt x="66" y="0"/>
                      <a:pt x="73" y="0"/>
                      <a:pt x="80" y="0"/>
                    </a:cubicBezTo>
                    <a:cubicBezTo>
                      <a:pt x="103" y="0"/>
                      <a:pt x="125" y="1"/>
                      <a:pt x="146" y="5"/>
                    </a:cubicBezTo>
                    <a:cubicBezTo>
                      <a:pt x="146" y="34"/>
                      <a:pt x="146" y="34"/>
                      <a:pt x="146" y="34"/>
                    </a:cubicBezTo>
                    <a:cubicBezTo>
                      <a:pt x="126" y="29"/>
                      <a:pt x="104" y="27"/>
                      <a:pt x="80" y="27"/>
                    </a:cubicBezTo>
                    <a:cubicBezTo>
                      <a:pt x="53" y="27"/>
                      <a:pt x="39" y="35"/>
                      <a:pt x="39" y="51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4"/>
                      <a:pt x="43" y="130"/>
                      <a:pt x="50" y="133"/>
                    </a:cubicBezTo>
                    <a:cubicBezTo>
                      <a:pt x="58" y="136"/>
                      <a:pt x="69" y="138"/>
                      <a:pt x="84" y="138"/>
                    </a:cubicBezTo>
                    <a:cubicBezTo>
                      <a:pt x="92" y="138"/>
                      <a:pt x="101" y="136"/>
                      <a:pt x="110" y="134"/>
                    </a:cubicBezTo>
                    <a:cubicBezTo>
                      <a:pt x="110" y="97"/>
                      <a:pt x="110" y="97"/>
                      <a:pt x="110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147" y="71"/>
                      <a:pt x="147" y="71"/>
                      <a:pt x="147" y="71"/>
                    </a:cubicBezTo>
                    <a:lnTo>
                      <a:pt x="147" y="15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3" name="Freeform 28"/>
              <p:cNvSpPr>
                <a:spLocks noEditPoints="1"/>
              </p:cNvSpPr>
              <p:nvPr/>
            </p:nvSpPr>
            <p:spPr bwMode="auto">
              <a:xfrm>
                <a:off x="1697852" y="1402799"/>
                <a:ext cx="431129" cy="484862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1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1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5"/>
                    </a:cubicBezTo>
                    <a:cubicBezTo>
                      <a:pt x="115" y="90"/>
                      <a:pt x="106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1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7" y="71"/>
                      <a:pt x="90" y="69"/>
                    </a:cubicBezTo>
                    <a:cubicBezTo>
                      <a:pt x="93" y="66"/>
                      <a:pt x="95" y="61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4" name="Freeform 29"/>
              <p:cNvSpPr>
                <a:spLocks noEditPoints="1"/>
              </p:cNvSpPr>
              <p:nvPr/>
            </p:nvSpPr>
            <p:spPr bwMode="auto">
              <a:xfrm>
                <a:off x="2188536" y="1396552"/>
                <a:ext cx="458622" cy="497359"/>
              </a:xfrm>
              <a:custGeom>
                <a:avLst/>
                <a:gdLst>
                  <a:gd name="T0" fmla="*/ 152 w 152"/>
                  <a:gd name="T1" fmla="*/ 48 h 165"/>
                  <a:gd name="T2" fmla="*/ 152 w 152"/>
                  <a:gd name="T3" fmla="*/ 119 h 165"/>
                  <a:gd name="T4" fmla="*/ 145 w 152"/>
                  <a:gd name="T5" fmla="*/ 142 h 165"/>
                  <a:gd name="T6" fmla="*/ 126 w 152"/>
                  <a:gd name="T7" fmla="*/ 156 h 165"/>
                  <a:gd name="T8" fmla="*/ 102 w 152"/>
                  <a:gd name="T9" fmla="*/ 163 h 165"/>
                  <a:gd name="T10" fmla="*/ 76 w 152"/>
                  <a:gd name="T11" fmla="*/ 165 h 165"/>
                  <a:gd name="T12" fmla="*/ 52 w 152"/>
                  <a:gd name="T13" fmla="*/ 163 h 165"/>
                  <a:gd name="T14" fmla="*/ 28 w 152"/>
                  <a:gd name="T15" fmla="*/ 157 h 165"/>
                  <a:gd name="T16" fmla="*/ 8 w 152"/>
                  <a:gd name="T17" fmla="*/ 143 h 165"/>
                  <a:gd name="T18" fmla="*/ 0 w 152"/>
                  <a:gd name="T19" fmla="*/ 119 h 165"/>
                  <a:gd name="T20" fmla="*/ 0 w 152"/>
                  <a:gd name="T21" fmla="*/ 48 h 165"/>
                  <a:gd name="T22" fmla="*/ 6 w 152"/>
                  <a:gd name="T23" fmla="*/ 27 h 165"/>
                  <a:gd name="T24" fmla="*/ 19 w 152"/>
                  <a:gd name="T25" fmla="*/ 12 h 165"/>
                  <a:gd name="T26" fmla="*/ 38 w 152"/>
                  <a:gd name="T27" fmla="*/ 4 h 165"/>
                  <a:gd name="T28" fmla="*/ 58 w 152"/>
                  <a:gd name="T29" fmla="*/ 0 h 165"/>
                  <a:gd name="T30" fmla="*/ 76 w 152"/>
                  <a:gd name="T31" fmla="*/ 0 h 165"/>
                  <a:gd name="T32" fmla="*/ 95 w 152"/>
                  <a:gd name="T33" fmla="*/ 0 h 165"/>
                  <a:gd name="T34" fmla="*/ 115 w 152"/>
                  <a:gd name="T35" fmla="*/ 4 h 165"/>
                  <a:gd name="T36" fmla="*/ 134 w 152"/>
                  <a:gd name="T37" fmla="*/ 12 h 165"/>
                  <a:gd name="T38" fmla="*/ 147 w 152"/>
                  <a:gd name="T39" fmla="*/ 27 h 165"/>
                  <a:gd name="T40" fmla="*/ 152 w 152"/>
                  <a:gd name="T41" fmla="*/ 48 h 165"/>
                  <a:gd name="T42" fmla="*/ 114 w 152"/>
                  <a:gd name="T43" fmla="*/ 119 h 165"/>
                  <a:gd name="T44" fmla="*/ 114 w 152"/>
                  <a:gd name="T45" fmla="*/ 48 h 165"/>
                  <a:gd name="T46" fmla="*/ 104 w 152"/>
                  <a:gd name="T47" fmla="*/ 32 h 165"/>
                  <a:gd name="T48" fmla="*/ 76 w 152"/>
                  <a:gd name="T49" fmla="*/ 27 h 165"/>
                  <a:gd name="T50" fmla="*/ 48 w 152"/>
                  <a:gd name="T51" fmla="*/ 32 h 165"/>
                  <a:gd name="T52" fmla="*/ 39 w 152"/>
                  <a:gd name="T53" fmla="*/ 48 h 165"/>
                  <a:gd name="T54" fmla="*/ 39 w 152"/>
                  <a:gd name="T55" fmla="*/ 119 h 165"/>
                  <a:gd name="T56" fmla="*/ 42 w 152"/>
                  <a:gd name="T57" fmla="*/ 129 h 165"/>
                  <a:gd name="T58" fmla="*/ 51 w 152"/>
                  <a:gd name="T59" fmla="*/ 135 h 165"/>
                  <a:gd name="T60" fmla="*/ 63 w 152"/>
                  <a:gd name="T61" fmla="*/ 137 h 165"/>
                  <a:gd name="T62" fmla="*/ 77 w 152"/>
                  <a:gd name="T63" fmla="*/ 138 h 165"/>
                  <a:gd name="T64" fmla="*/ 90 w 152"/>
                  <a:gd name="T65" fmla="*/ 137 h 165"/>
                  <a:gd name="T66" fmla="*/ 102 w 152"/>
                  <a:gd name="T67" fmla="*/ 135 h 165"/>
                  <a:gd name="T68" fmla="*/ 111 w 152"/>
                  <a:gd name="T69" fmla="*/ 129 h 165"/>
                  <a:gd name="T70" fmla="*/ 114 w 152"/>
                  <a:gd name="T71" fmla="*/ 119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5">
                    <a:moveTo>
                      <a:pt x="152" y="48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50" y="135"/>
                      <a:pt x="145" y="142"/>
                    </a:cubicBezTo>
                    <a:cubicBezTo>
                      <a:pt x="141" y="148"/>
                      <a:pt x="134" y="153"/>
                      <a:pt x="126" y="156"/>
                    </a:cubicBezTo>
                    <a:cubicBezTo>
                      <a:pt x="118" y="159"/>
                      <a:pt x="110" y="162"/>
                      <a:pt x="102" y="163"/>
                    </a:cubicBezTo>
                    <a:cubicBezTo>
                      <a:pt x="94" y="164"/>
                      <a:pt x="85" y="165"/>
                      <a:pt x="76" y="165"/>
                    </a:cubicBezTo>
                    <a:cubicBezTo>
                      <a:pt x="68" y="165"/>
                      <a:pt x="60" y="164"/>
                      <a:pt x="52" y="163"/>
                    </a:cubicBezTo>
                    <a:cubicBezTo>
                      <a:pt x="45" y="162"/>
                      <a:pt x="37" y="160"/>
                      <a:pt x="28" y="157"/>
                    </a:cubicBezTo>
                    <a:cubicBezTo>
                      <a:pt x="20" y="154"/>
                      <a:pt x="13" y="150"/>
                      <a:pt x="8" y="143"/>
                    </a:cubicBezTo>
                    <a:cubicBezTo>
                      <a:pt x="3" y="136"/>
                      <a:pt x="0" y="128"/>
                      <a:pt x="0" y="119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0"/>
                      <a:pt x="2" y="33"/>
                      <a:pt x="6" y="27"/>
                    </a:cubicBezTo>
                    <a:cubicBezTo>
                      <a:pt x="10" y="20"/>
                      <a:pt x="14" y="16"/>
                      <a:pt x="19" y="12"/>
                    </a:cubicBezTo>
                    <a:cubicBezTo>
                      <a:pt x="24" y="9"/>
                      <a:pt x="31" y="6"/>
                      <a:pt x="38" y="4"/>
                    </a:cubicBezTo>
                    <a:cubicBezTo>
                      <a:pt x="46" y="2"/>
                      <a:pt x="52" y="1"/>
                      <a:pt x="58" y="0"/>
                    </a:cubicBezTo>
                    <a:cubicBezTo>
                      <a:pt x="64" y="0"/>
                      <a:pt x="70" y="0"/>
                      <a:pt x="76" y="0"/>
                    </a:cubicBezTo>
                    <a:cubicBezTo>
                      <a:pt x="83" y="0"/>
                      <a:pt x="89" y="0"/>
                      <a:pt x="95" y="0"/>
                    </a:cubicBezTo>
                    <a:cubicBezTo>
                      <a:pt x="101" y="1"/>
                      <a:pt x="107" y="2"/>
                      <a:pt x="115" y="4"/>
                    </a:cubicBezTo>
                    <a:cubicBezTo>
                      <a:pt x="122" y="6"/>
                      <a:pt x="128" y="9"/>
                      <a:pt x="134" y="12"/>
                    </a:cubicBezTo>
                    <a:cubicBezTo>
                      <a:pt x="139" y="16"/>
                      <a:pt x="143" y="20"/>
                      <a:pt x="147" y="27"/>
                    </a:cubicBezTo>
                    <a:cubicBezTo>
                      <a:pt x="151" y="33"/>
                      <a:pt x="152" y="40"/>
                      <a:pt x="152" y="48"/>
                    </a:cubicBezTo>
                    <a:close/>
                    <a:moveTo>
                      <a:pt x="114" y="119"/>
                    </a:moveTo>
                    <a:cubicBezTo>
                      <a:pt x="114" y="48"/>
                      <a:pt x="114" y="48"/>
                      <a:pt x="114" y="48"/>
                    </a:cubicBezTo>
                    <a:cubicBezTo>
                      <a:pt x="114" y="40"/>
                      <a:pt x="111" y="35"/>
                      <a:pt x="104" y="32"/>
                    </a:cubicBezTo>
                    <a:cubicBezTo>
                      <a:pt x="98" y="29"/>
                      <a:pt x="89" y="27"/>
                      <a:pt x="76" y="27"/>
                    </a:cubicBezTo>
                    <a:cubicBezTo>
                      <a:pt x="64" y="27"/>
                      <a:pt x="54" y="29"/>
                      <a:pt x="48" y="32"/>
                    </a:cubicBezTo>
                    <a:cubicBezTo>
                      <a:pt x="42" y="35"/>
                      <a:pt x="39" y="40"/>
                      <a:pt x="39" y="48"/>
                    </a:cubicBezTo>
                    <a:cubicBezTo>
                      <a:pt x="39" y="119"/>
                      <a:pt x="39" y="119"/>
                      <a:pt x="39" y="119"/>
                    </a:cubicBezTo>
                    <a:cubicBezTo>
                      <a:pt x="39" y="123"/>
                      <a:pt x="40" y="126"/>
                      <a:pt x="42" y="129"/>
                    </a:cubicBezTo>
                    <a:cubicBezTo>
                      <a:pt x="44" y="132"/>
                      <a:pt x="47" y="133"/>
                      <a:pt x="51" y="135"/>
                    </a:cubicBezTo>
                    <a:cubicBezTo>
                      <a:pt x="55" y="136"/>
                      <a:pt x="59" y="137"/>
                      <a:pt x="63" y="137"/>
                    </a:cubicBezTo>
                    <a:cubicBezTo>
                      <a:pt x="67" y="137"/>
                      <a:pt x="71" y="138"/>
                      <a:pt x="77" y="138"/>
                    </a:cubicBezTo>
                    <a:cubicBezTo>
                      <a:pt x="82" y="138"/>
                      <a:pt x="87" y="137"/>
                      <a:pt x="90" y="137"/>
                    </a:cubicBezTo>
                    <a:cubicBezTo>
                      <a:pt x="94" y="137"/>
                      <a:pt x="98" y="136"/>
                      <a:pt x="102" y="135"/>
                    </a:cubicBezTo>
                    <a:cubicBezTo>
                      <a:pt x="106" y="133"/>
                      <a:pt x="109" y="132"/>
                      <a:pt x="111" y="129"/>
                    </a:cubicBezTo>
                    <a:cubicBezTo>
                      <a:pt x="113" y="126"/>
                      <a:pt x="114" y="123"/>
                      <a:pt x="114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5" name="Freeform 30"/>
              <p:cNvSpPr>
                <a:spLocks/>
              </p:cNvSpPr>
              <p:nvPr/>
            </p:nvSpPr>
            <p:spPr bwMode="auto">
              <a:xfrm>
                <a:off x="2736993" y="1402799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70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4 w 139"/>
                  <a:gd name="T19" fmla="*/ 132 h 163"/>
                  <a:gd name="T20" fmla="*/ 101 w 139"/>
                  <a:gd name="T21" fmla="*/ 117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70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9" y="124"/>
                      <a:pt x="41" y="129"/>
                      <a:pt x="46" y="132"/>
                    </a:cubicBezTo>
                    <a:cubicBezTo>
                      <a:pt x="51" y="134"/>
                      <a:pt x="59" y="136"/>
                      <a:pt x="70" y="136"/>
                    </a:cubicBezTo>
                    <a:cubicBezTo>
                      <a:pt x="81" y="136"/>
                      <a:pt x="89" y="134"/>
                      <a:pt x="94" y="132"/>
                    </a:cubicBezTo>
                    <a:cubicBezTo>
                      <a:pt x="98" y="129"/>
                      <a:pt x="101" y="124"/>
                      <a:pt x="101" y="117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6" name="Freeform 31"/>
              <p:cNvSpPr>
                <a:spLocks noEditPoints="1"/>
              </p:cNvSpPr>
              <p:nvPr/>
            </p:nvSpPr>
            <p:spPr bwMode="auto">
              <a:xfrm>
                <a:off x="3244380" y="1402797"/>
                <a:ext cx="386141" cy="484862"/>
              </a:xfrm>
              <a:custGeom>
                <a:avLst/>
                <a:gdLst>
                  <a:gd name="T0" fmla="*/ 128 w 128"/>
                  <a:gd name="T1" fmla="*/ 37 h 161"/>
                  <a:gd name="T2" fmla="*/ 128 w 128"/>
                  <a:gd name="T3" fmla="*/ 67 h 161"/>
                  <a:gd name="T4" fmla="*/ 112 w 128"/>
                  <a:gd name="T5" fmla="*/ 100 h 161"/>
                  <a:gd name="T6" fmla="*/ 60 w 128"/>
                  <a:gd name="T7" fmla="*/ 108 h 161"/>
                  <a:gd name="T8" fmla="*/ 39 w 128"/>
                  <a:gd name="T9" fmla="*/ 108 h 161"/>
                  <a:gd name="T10" fmla="*/ 39 w 128"/>
                  <a:gd name="T11" fmla="*/ 161 h 161"/>
                  <a:gd name="T12" fmla="*/ 0 w 128"/>
                  <a:gd name="T13" fmla="*/ 161 h 161"/>
                  <a:gd name="T14" fmla="*/ 0 w 128"/>
                  <a:gd name="T15" fmla="*/ 0 h 161"/>
                  <a:gd name="T16" fmla="*/ 65 w 128"/>
                  <a:gd name="T17" fmla="*/ 0 h 161"/>
                  <a:gd name="T18" fmla="*/ 113 w 128"/>
                  <a:gd name="T19" fmla="*/ 8 h 161"/>
                  <a:gd name="T20" fmla="*/ 128 w 128"/>
                  <a:gd name="T21" fmla="*/ 37 h 161"/>
                  <a:gd name="T22" fmla="*/ 91 w 128"/>
                  <a:gd name="T23" fmla="*/ 66 h 161"/>
                  <a:gd name="T24" fmla="*/ 91 w 128"/>
                  <a:gd name="T25" fmla="*/ 40 h 161"/>
                  <a:gd name="T26" fmla="*/ 85 w 128"/>
                  <a:gd name="T27" fmla="*/ 30 h 161"/>
                  <a:gd name="T28" fmla="*/ 63 w 128"/>
                  <a:gd name="T29" fmla="*/ 28 h 161"/>
                  <a:gd name="T30" fmla="*/ 39 w 128"/>
                  <a:gd name="T31" fmla="*/ 28 h 161"/>
                  <a:gd name="T32" fmla="*/ 39 w 128"/>
                  <a:gd name="T33" fmla="*/ 82 h 161"/>
                  <a:gd name="T34" fmla="*/ 63 w 128"/>
                  <a:gd name="T35" fmla="*/ 82 h 161"/>
                  <a:gd name="T36" fmla="*/ 85 w 128"/>
                  <a:gd name="T37" fmla="*/ 78 h 161"/>
                  <a:gd name="T38" fmla="*/ 91 w 128"/>
                  <a:gd name="T39" fmla="*/ 6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8" h="161">
                    <a:moveTo>
                      <a:pt x="128" y="37"/>
                    </a:moveTo>
                    <a:cubicBezTo>
                      <a:pt x="128" y="67"/>
                      <a:pt x="128" y="67"/>
                      <a:pt x="128" y="67"/>
                    </a:cubicBezTo>
                    <a:cubicBezTo>
                      <a:pt x="128" y="83"/>
                      <a:pt x="123" y="94"/>
                      <a:pt x="112" y="100"/>
                    </a:cubicBezTo>
                    <a:cubicBezTo>
                      <a:pt x="102" y="106"/>
                      <a:pt x="84" y="108"/>
                      <a:pt x="60" y="108"/>
                    </a:cubicBezTo>
                    <a:cubicBezTo>
                      <a:pt x="39" y="108"/>
                      <a:pt x="39" y="108"/>
                      <a:pt x="39" y="108"/>
                    </a:cubicBezTo>
                    <a:cubicBezTo>
                      <a:pt x="39" y="161"/>
                      <a:pt x="39" y="161"/>
                      <a:pt x="39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87" y="0"/>
                      <a:pt x="103" y="3"/>
                      <a:pt x="113" y="8"/>
                    </a:cubicBezTo>
                    <a:cubicBezTo>
                      <a:pt x="123" y="13"/>
                      <a:pt x="128" y="23"/>
                      <a:pt x="128" y="37"/>
                    </a:cubicBezTo>
                    <a:close/>
                    <a:moveTo>
                      <a:pt x="91" y="66"/>
                    </a:moveTo>
                    <a:cubicBezTo>
                      <a:pt x="91" y="40"/>
                      <a:pt x="91" y="40"/>
                      <a:pt x="91" y="40"/>
                    </a:cubicBezTo>
                    <a:cubicBezTo>
                      <a:pt x="91" y="35"/>
                      <a:pt x="89" y="32"/>
                      <a:pt x="85" y="30"/>
                    </a:cubicBezTo>
                    <a:cubicBezTo>
                      <a:pt x="81" y="29"/>
                      <a:pt x="73" y="28"/>
                      <a:pt x="63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73" y="82"/>
                      <a:pt x="80" y="81"/>
                      <a:pt x="85" y="78"/>
                    </a:cubicBezTo>
                    <a:cubicBezTo>
                      <a:pt x="89" y="76"/>
                      <a:pt x="91" y="72"/>
                      <a:pt x="91" y="6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3" name="Group 36"/>
            <p:cNvGrpSpPr/>
            <p:nvPr/>
          </p:nvGrpSpPr>
          <p:grpSpPr>
            <a:xfrm>
              <a:off x="314326" y="209071"/>
              <a:ext cx="2791230" cy="369145"/>
              <a:chOff x="314326" y="326116"/>
              <a:chExt cx="3760726" cy="497363"/>
            </a:xfrm>
            <a:grpFill/>
          </p:grpSpPr>
          <p:sp>
            <p:nvSpPr>
              <p:cNvPr id="14" name="Freeform 10"/>
              <p:cNvSpPr>
                <a:spLocks/>
              </p:cNvSpPr>
              <p:nvPr/>
            </p:nvSpPr>
            <p:spPr bwMode="auto">
              <a:xfrm>
                <a:off x="314326" y="332366"/>
                <a:ext cx="373645" cy="484863"/>
              </a:xfrm>
              <a:custGeom>
                <a:avLst/>
                <a:gdLst>
                  <a:gd name="T0" fmla="*/ 299 w 299"/>
                  <a:gd name="T1" fmla="*/ 388 h 388"/>
                  <a:gd name="T2" fmla="*/ 0 w 299"/>
                  <a:gd name="T3" fmla="*/ 388 h 388"/>
                  <a:gd name="T4" fmla="*/ 0 w 299"/>
                  <a:gd name="T5" fmla="*/ 0 h 388"/>
                  <a:gd name="T6" fmla="*/ 294 w 299"/>
                  <a:gd name="T7" fmla="*/ 0 h 388"/>
                  <a:gd name="T8" fmla="*/ 294 w 299"/>
                  <a:gd name="T9" fmla="*/ 68 h 388"/>
                  <a:gd name="T10" fmla="*/ 92 w 299"/>
                  <a:gd name="T11" fmla="*/ 68 h 388"/>
                  <a:gd name="T12" fmla="*/ 92 w 299"/>
                  <a:gd name="T13" fmla="*/ 157 h 388"/>
                  <a:gd name="T14" fmla="*/ 275 w 299"/>
                  <a:gd name="T15" fmla="*/ 157 h 388"/>
                  <a:gd name="T16" fmla="*/ 275 w 299"/>
                  <a:gd name="T17" fmla="*/ 222 h 388"/>
                  <a:gd name="T18" fmla="*/ 92 w 299"/>
                  <a:gd name="T19" fmla="*/ 222 h 388"/>
                  <a:gd name="T20" fmla="*/ 92 w 299"/>
                  <a:gd name="T21" fmla="*/ 321 h 388"/>
                  <a:gd name="T22" fmla="*/ 299 w 299"/>
                  <a:gd name="T23" fmla="*/ 321 h 388"/>
                  <a:gd name="T24" fmla="*/ 299 w 299"/>
                  <a:gd name="T25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9" h="388">
                    <a:moveTo>
                      <a:pt x="299" y="388"/>
                    </a:moveTo>
                    <a:lnTo>
                      <a:pt x="0" y="388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8"/>
                    </a:lnTo>
                    <a:lnTo>
                      <a:pt x="92" y="68"/>
                    </a:lnTo>
                    <a:lnTo>
                      <a:pt x="92" y="157"/>
                    </a:lnTo>
                    <a:lnTo>
                      <a:pt x="275" y="157"/>
                    </a:lnTo>
                    <a:lnTo>
                      <a:pt x="275" y="222"/>
                    </a:lnTo>
                    <a:lnTo>
                      <a:pt x="92" y="222"/>
                    </a:lnTo>
                    <a:lnTo>
                      <a:pt x="92" y="321"/>
                    </a:lnTo>
                    <a:lnTo>
                      <a:pt x="299" y="321"/>
                    </a:lnTo>
                    <a:lnTo>
                      <a:pt x="299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" name="Freeform 11"/>
              <p:cNvSpPr>
                <a:spLocks/>
              </p:cNvSpPr>
              <p:nvPr/>
            </p:nvSpPr>
            <p:spPr bwMode="auto">
              <a:xfrm>
                <a:off x="787838" y="332366"/>
                <a:ext cx="418634" cy="491113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69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8 w 139"/>
                  <a:gd name="T11" fmla="*/ 0 h 163"/>
                  <a:gd name="T12" fmla="*/ 38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3 w 139"/>
                  <a:gd name="T19" fmla="*/ 132 h 163"/>
                  <a:gd name="T20" fmla="*/ 100 w 139"/>
                  <a:gd name="T21" fmla="*/ 117 h 163"/>
                  <a:gd name="T22" fmla="*/ 100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69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8" y="124"/>
                      <a:pt x="41" y="129"/>
                      <a:pt x="46" y="132"/>
                    </a:cubicBezTo>
                    <a:cubicBezTo>
                      <a:pt x="50" y="134"/>
                      <a:pt x="58" y="136"/>
                      <a:pt x="70" y="136"/>
                    </a:cubicBezTo>
                    <a:cubicBezTo>
                      <a:pt x="81" y="136"/>
                      <a:pt x="89" y="134"/>
                      <a:pt x="93" y="132"/>
                    </a:cubicBezTo>
                    <a:cubicBezTo>
                      <a:pt x="98" y="129"/>
                      <a:pt x="100" y="124"/>
                      <a:pt x="100" y="117"/>
                    </a:cubicBezTo>
                    <a:cubicBezTo>
                      <a:pt x="100" y="0"/>
                      <a:pt x="100" y="0"/>
                      <a:pt x="100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6" name="Freeform 12"/>
              <p:cNvSpPr>
                <a:spLocks noEditPoints="1"/>
              </p:cNvSpPr>
              <p:nvPr/>
            </p:nvSpPr>
            <p:spPr bwMode="auto">
              <a:xfrm>
                <a:off x="1311898" y="332366"/>
                <a:ext cx="431129" cy="484863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2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2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9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80"/>
                      <a:pt x="122" y="85"/>
                    </a:cubicBezTo>
                    <a:cubicBezTo>
                      <a:pt x="115" y="90"/>
                      <a:pt x="107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2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81" y="72"/>
                      <a:pt x="87" y="71"/>
                      <a:pt x="90" y="69"/>
                    </a:cubicBezTo>
                    <a:cubicBezTo>
                      <a:pt x="93" y="66"/>
                      <a:pt x="95" y="62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7" name="Freeform 13"/>
              <p:cNvSpPr>
                <a:spLocks noEditPoints="1"/>
              </p:cNvSpPr>
              <p:nvPr/>
            </p:nvSpPr>
            <p:spPr bwMode="auto">
              <a:xfrm>
                <a:off x="1800735" y="332366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2349541" y="326116"/>
                <a:ext cx="394889" cy="497359"/>
              </a:xfrm>
              <a:custGeom>
                <a:avLst/>
                <a:gdLst>
                  <a:gd name="T0" fmla="*/ 131 w 131"/>
                  <a:gd name="T1" fmla="*/ 106 h 165"/>
                  <a:gd name="T2" fmla="*/ 131 w 131"/>
                  <a:gd name="T3" fmla="*/ 117 h 165"/>
                  <a:gd name="T4" fmla="*/ 126 w 131"/>
                  <a:gd name="T5" fmla="*/ 141 h 165"/>
                  <a:gd name="T6" fmla="*/ 111 w 131"/>
                  <a:gd name="T7" fmla="*/ 156 h 165"/>
                  <a:gd name="T8" fmla="*/ 88 w 131"/>
                  <a:gd name="T9" fmla="*/ 163 h 165"/>
                  <a:gd name="T10" fmla="*/ 60 w 131"/>
                  <a:gd name="T11" fmla="*/ 165 h 165"/>
                  <a:gd name="T12" fmla="*/ 3 w 131"/>
                  <a:gd name="T13" fmla="*/ 161 h 165"/>
                  <a:gd name="T14" fmla="*/ 3 w 131"/>
                  <a:gd name="T15" fmla="*/ 131 h 165"/>
                  <a:gd name="T16" fmla="*/ 60 w 131"/>
                  <a:gd name="T17" fmla="*/ 138 h 165"/>
                  <a:gd name="T18" fmla="*/ 92 w 131"/>
                  <a:gd name="T19" fmla="*/ 121 h 165"/>
                  <a:gd name="T20" fmla="*/ 92 w 131"/>
                  <a:gd name="T21" fmla="*/ 111 h 165"/>
                  <a:gd name="T22" fmla="*/ 88 w 131"/>
                  <a:gd name="T23" fmla="*/ 99 h 165"/>
                  <a:gd name="T24" fmla="*/ 71 w 131"/>
                  <a:gd name="T25" fmla="*/ 94 h 165"/>
                  <a:gd name="T26" fmla="*/ 53 w 131"/>
                  <a:gd name="T27" fmla="*/ 94 h 165"/>
                  <a:gd name="T28" fmla="*/ 0 w 131"/>
                  <a:gd name="T29" fmla="*/ 53 h 165"/>
                  <a:gd name="T30" fmla="*/ 0 w 131"/>
                  <a:gd name="T31" fmla="*/ 41 h 165"/>
                  <a:gd name="T32" fmla="*/ 17 w 131"/>
                  <a:gd name="T33" fmla="*/ 10 h 165"/>
                  <a:gd name="T34" fmla="*/ 73 w 131"/>
                  <a:gd name="T35" fmla="*/ 0 h 165"/>
                  <a:gd name="T36" fmla="*/ 123 w 131"/>
                  <a:gd name="T37" fmla="*/ 3 h 165"/>
                  <a:gd name="T38" fmla="*/ 123 w 131"/>
                  <a:gd name="T39" fmla="*/ 32 h 165"/>
                  <a:gd name="T40" fmla="*/ 72 w 131"/>
                  <a:gd name="T41" fmla="*/ 27 h 165"/>
                  <a:gd name="T42" fmla="*/ 46 w 131"/>
                  <a:gd name="T43" fmla="*/ 31 h 165"/>
                  <a:gd name="T44" fmla="*/ 38 w 131"/>
                  <a:gd name="T45" fmla="*/ 41 h 165"/>
                  <a:gd name="T46" fmla="*/ 38 w 131"/>
                  <a:gd name="T47" fmla="*/ 53 h 165"/>
                  <a:gd name="T48" fmla="*/ 60 w 131"/>
                  <a:gd name="T49" fmla="*/ 65 h 165"/>
                  <a:gd name="T50" fmla="*/ 79 w 131"/>
                  <a:gd name="T51" fmla="*/ 65 h 165"/>
                  <a:gd name="T52" fmla="*/ 119 w 131"/>
                  <a:gd name="T53" fmla="*/ 76 h 165"/>
                  <a:gd name="T54" fmla="*/ 131 w 131"/>
                  <a:gd name="T55" fmla="*/ 106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5">
                    <a:moveTo>
                      <a:pt x="131" y="106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1" y="156"/>
                    </a:cubicBezTo>
                    <a:cubicBezTo>
                      <a:pt x="104" y="159"/>
                      <a:pt x="96" y="162"/>
                      <a:pt x="88" y="163"/>
                    </a:cubicBezTo>
                    <a:cubicBezTo>
                      <a:pt x="80" y="164"/>
                      <a:pt x="71" y="165"/>
                      <a:pt x="60" y="165"/>
                    </a:cubicBezTo>
                    <a:cubicBezTo>
                      <a:pt x="45" y="165"/>
                      <a:pt x="26" y="164"/>
                      <a:pt x="3" y="161"/>
                    </a:cubicBezTo>
                    <a:cubicBezTo>
                      <a:pt x="3" y="131"/>
                      <a:pt x="3" y="131"/>
                      <a:pt x="3" y="131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2" y="138"/>
                      <a:pt x="92" y="132"/>
                      <a:pt x="92" y="121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2"/>
                      <a:pt x="88" y="99"/>
                    </a:cubicBezTo>
                    <a:cubicBezTo>
                      <a:pt x="85" y="96"/>
                      <a:pt x="80" y="94"/>
                      <a:pt x="71" y="94"/>
                    </a:cubicBezTo>
                    <a:cubicBezTo>
                      <a:pt x="53" y="94"/>
                      <a:pt x="53" y="94"/>
                      <a:pt x="53" y="94"/>
                    </a:cubicBezTo>
                    <a:cubicBezTo>
                      <a:pt x="17" y="94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7" y="10"/>
                    </a:cubicBezTo>
                    <a:cubicBezTo>
                      <a:pt x="29" y="3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3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7"/>
                      <a:pt x="72" y="27"/>
                    </a:cubicBezTo>
                    <a:cubicBezTo>
                      <a:pt x="59" y="27"/>
                      <a:pt x="50" y="28"/>
                      <a:pt x="46" y="31"/>
                    </a:cubicBezTo>
                    <a:cubicBezTo>
                      <a:pt x="41" y="33"/>
                      <a:pt x="38" y="36"/>
                      <a:pt x="38" y="41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1"/>
                      <a:pt x="45" y="65"/>
                      <a:pt x="60" y="65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98" y="65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2854100" y="332365"/>
                <a:ext cx="114968" cy="484863"/>
              </a:xfrm>
              <a:prstGeom prst="rect">
                <a:avLst/>
              </a:pr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0" name="Freeform 16"/>
              <p:cNvSpPr>
                <a:spLocks noEditPoints="1"/>
              </p:cNvSpPr>
              <p:nvPr/>
            </p:nvSpPr>
            <p:spPr bwMode="auto">
              <a:xfrm>
                <a:off x="3049957" y="332365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3620180" y="332365"/>
                <a:ext cx="454872" cy="484863"/>
              </a:xfrm>
              <a:custGeom>
                <a:avLst/>
                <a:gdLst>
                  <a:gd name="T0" fmla="*/ 364 w 364"/>
                  <a:gd name="T1" fmla="*/ 388 h 388"/>
                  <a:gd name="T2" fmla="*/ 270 w 364"/>
                  <a:gd name="T3" fmla="*/ 388 h 388"/>
                  <a:gd name="T4" fmla="*/ 82 w 364"/>
                  <a:gd name="T5" fmla="*/ 121 h 388"/>
                  <a:gd name="T6" fmla="*/ 82 w 364"/>
                  <a:gd name="T7" fmla="*/ 388 h 388"/>
                  <a:gd name="T8" fmla="*/ 0 w 364"/>
                  <a:gd name="T9" fmla="*/ 388 h 388"/>
                  <a:gd name="T10" fmla="*/ 0 w 364"/>
                  <a:gd name="T11" fmla="*/ 0 h 388"/>
                  <a:gd name="T12" fmla="*/ 94 w 364"/>
                  <a:gd name="T13" fmla="*/ 0 h 388"/>
                  <a:gd name="T14" fmla="*/ 279 w 364"/>
                  <a:gd name="T15" fmla="*/ 265 h 388"/>
                  <a:gd name="T16" fmla="*/ 279 w 364"/>
                  <a:gd name="T17" fmla="*/ 0 h 388"/>
                  <a:gd name="T18" fmla="*/ 364 w 364"/>
                  <a:gd name="T19" fmla="*/ 0 h 388"/>
                  <a:gd name="T20" fmla="*/ 364 w 364"/>
                  <a:gd name="T21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388">
                    <a:moveTo>
                      <a:pt x="364" y="388"/>
                    </a:moveTo>
                    <a:lnTo>
                      <a:pt x="270" y="388"/>
                    </a:lnTo>
                    <a:lnTo>
                      <a:pt x="82" y="121"/>
                    </a:lnTo>
                    <a:lnTo>
                      <a:pt x="82" y="388"/>
                    </a:lnTo>
                    <a:lnTo>
                      <a:pt x="0" y="388"/>
                    </a:lnTo>
                    <a:lnTo>
                      <a:pt x="0" y="0"/>
                    </a:lnTo>
                    <a:lnTo>
                      <a:pt x="94" y="0"/>
                    </a:lnTo>
                    <a:lnTo>
                      <a:pt x="279" y="265"/>
                    </a:lnTo>
                    <a:lnTo>
                      <a:pt x="279" y="0"/>
                    </a:lnTo>
                    <a:lnTo>
                      <a:pt x="364" y="0"/>
                    </a:lnTo>
                    <a:lnTo>
                      <a:pt x="364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</p:grpSp>
      <p:pic>
        <p:nvPicPr>
          <p:cNvPr id="36" name="Picture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285750"/>
            <a:ext cx="1206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23033" y="5243514"/>
            <a:ext cx="5701529" cy="9080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23033" y="1614489"/>
            <a:ext cx="5701529" cy="181133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baseline="0">
                <a:solidFill>
                  <a:schemeClr val="bg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0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4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1266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4220A5D5-6A62-4349-9890-2EA2FE438EE3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5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1271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3425825"/>
            <a:ext cx="12192000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24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8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2290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066BA80-75A2-4119-BDE8-60D7AE6072CC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9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229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217989" y="1614488"/>
            <a:ext cx="7974012" cy="4537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03840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 +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2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3314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893C7F09-FE8A-44D7-BA2F-AC06CF0059CF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3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3319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17500" y="1614488"/>
            <a:ext cx="3752850" cy="45370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217989" y="1614488"/>
            <a:ext cx="7974012" cy="4537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2195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6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4338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B5A84AA-9488-473D-96B9-A72C29D6CEF7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7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4343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3425825"/>
            <a:ext cx="12192000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6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17499" y="1614488"/>
            <a:ext cx="11560173" cy="1666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59601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0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5362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5883053-C162-4761-9442-EC3F6B00B01B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1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5367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3425825"/>
            <a:ext cx="4070350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6" cy="704850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ru-RU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17499" y="1614487"/>
            <a:ext cx="11560173" cy="16652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217988" y="3425825"/>
            <a:ext cx="3757612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123238" y="3425825"/>
            <a:ext cx="4068762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48319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4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6386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5A3B1E3-38B2-4B3E-A8A5-4C58C0A186FA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5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6391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9099550" y="1614488"/>
            <a:ext cx="3092450" cy="453707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6" cy="704850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ru-RU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17499" y="1614488"/>
            <a:ext cx="5705475" cy="45370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170612" y="2522538"/>
            <a:ext cx="2778125" cy="433546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192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 + pictur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58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7410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FC575EA-0A33-4CE4-922A-D02FB51259C5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59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7415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9099550" y="1614488"/>
            <a:ext cx="3092450" cy="453707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5" cy="704850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ru-RU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170612" y="2522538"/>
            <a:ext cx="2778125" cy="433546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0103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2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8434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9DAD684E-FD11-4762-9029-8F8070766B07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30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3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8439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1293812" y="1614488"/>
            <a:ext cx="1800225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219046" y="1614488"/>
            <a:ext cx="1800000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243263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7146925" y="1614488"/>
            <a:ext cx="1800000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171140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10066298" y="1614488"/>
            <a:ext cx="1800000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9090025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1293812" y="3425825"/>
            <a:ext cx="1800225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4219046" y="3425825"/>
            <a:ext cx="18000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3243263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4"/>
          </p:nvPr>
        </p:nvSpPr>
        <p:spPr>
          <a:xfrm>
            <a:off x="7146925" y="3425825"/>
            <a:ext cx="18000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6171140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6"/>
          </p:nvPr>
        </p:nvSpPr>
        <p:spPr>
          <a:xfrm>
            <a:off x="10066298" y="3425825"/>
            <a:ext cx="18000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Picture Placeholder 8"/>
          <p:cNvSpPr>
            <a:spLocks noGrp="1"/>
          </p:cNvSpPr>
          <p:nvPr>
            <p:ph type="pic" sz="quarter" idx="27"/>
          </p:nvPr>
        </p:nvSpPr>
        <p:spPr>
          <a:xfrm>
            <a:off x="9090025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321525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319763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8332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6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9458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CFCB7DC0-8BFB-4EB4-9FF6-3C2BBD7D0DD8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7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9463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1297515" y="1614488"/>
            <a:ext cx="4725459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7146925" y="1614488"/>
            <a:ext cx="47268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167438" y="1614491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1297515" y="3429792"/>
            <a:ext cx="4725459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4"/>
          </p:nvPr>
        </p:nvSpPr>
        <p:spPr>
          <a:xfrm>
            <a:off x="7146925" y="3429792"/>
            <a:ext cx="47268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6167438" y="3429795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317500" y="1614491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317500" y="3429795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1057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0" name="Слайд think-cell" r:id="rId5" imgW="360" imgH="360" progId="TCLayout.ActiveDocument.1">
                  <p:embed/>
                </p:oleObj>
              </mc:Choice>
              <mc:Fallback>
                <p:oleObj name="Слайд think-cell" r:id="rId5" imgW="360" imgH="360" progId="TCLayout.ActiveDocument.1">
                  <p:embed/>
                  <p:pic>
                    <p:nvPicPr>
                      <p:cNvPr id="20482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0"/>
            <a:ext cx="6350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ea typeface="+mj-ea"/>
              <a:cs typeface="+mj-cs"/>
              <a:sym typeface="Arial" panose="020B0604020202020204" pitchFamily="34" charset="0"/>
            </a:endParaRPr>
          </a:p>
        </p:txBody>
      </p:sp>
      <p:grpSp>
        <p:nvGrpSpPr>
          <p:cNvPr id="9" name="Group 33"/>
          <p:cNvGrpSpPr/>
          <p:nvPr userDrawn="1"/>
        </p:nvGrpSpPr>
        <p:grpSpPr>
          <a:xfrm>
            <a:off x="323034" y="191783"/>
            <a:ext cx="2920832" cy="1139078"/>
            <a:chOff x="314326" y="209071"/>
            <a:chExt cx="3168670" cy="1235732"/>
          </a:xfrm>
          <a:solidFill>
            <a:schemeClr val="accent1"/>
          </a:solidFill>
        </p:grpSpPr>
        <p:grpSp>
          <p:nvGrpSpPr>
            <p:cNvPr id="10" name="Group 34"/>
            <p:cNvGrpSpPr/>
            <p:nvPr/>
          </p:nvGrpSpPr>
          <p:grpSpPr>
            <a:xfrm>
              <a:off x="314326" y="641439"/>
              <a:ext cx="3168670" cy="370998"/>
              <a:chOff x="2124054" y="767433"/>
              <a:chExt cx="4269265" cy="499859"/>
            </a:xfrm>
            <a:grpFill/>
          </p:grpSpPr>
          <p:sp>
            <p:nvSpPr>
              <p:cNvPr id="26" name="Freeform 18"/>
              <p:cNvSpPr>
                <a:spLocks noEditPoints="1"/>
              </p:cNvSpPr>
              <p:nvPr/>
            </p:nvSpPr>
            <p:spPr bwMode="auto">
              <a:xfrm>
                <a:off x="2124054" y="776181"/>
                <a:ext cx="42738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3 w 142"/>
                  <a:gd name="T19" fmla="*/ 34 h 160"/>
                  <a:gd name="T20" fmla="*/ 133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3" y="21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7" name="Freeform 19"/>
              <p:cNvSpPr>
                <a:spLocks/>
              </p:cNvSpPr>
              <p:nvPr/>
            </p:nvSpPr>
            <p:spPr bwMode="auto">
              <a:xfrm>
                <a:off x="2622907" y="776181"/>
                <a:ext cx="372396" cy="481114"/>
              </a:xfrm>
              <a:custGeom>
                <a:avLst/>
                <a:gdLst>
                  <a:gd name="T0" fmla="*/ 298 w 298"/>
                  <a:gd name="T1" fmla="*/ 385 h 385"/>
                  <a:gd name="T2" fmla="*/ 0 w 298"/>
                  <a:gd name="T3" fmla="*/ 385 h 385"/>
                  <a:gd name="T4" fmla="*/ 0 w 298"/>
                  <a:gd name="T5" fmla="*/ 0 h 385"/>
                  <a:gd name="T6" fmla="*/ 294 w 298"/>
                  <a:gd name="T7" fmla="*/ 0 h 385"/>
                  <a:gd name="T8" fmla="*/ 294 w 298"/>
                  <a:gd name="T9" fmla="*/ 65 h 385"/>
                  <a:gd name="T10" fmla="*/ 91 w 298"/>
                  <a:gd name="T11" fmla="*/ 65 h 385"/>
                  <a:gd name="T12" fmla="*/ 91 w 298"/>
                  <a:gd name="T13" fmla="*/ 154 h 385"/>
                  <a:gd name="T14" fmla="*/ 274 w 298"/>
                  <a:gd name="T15" fmla="*/ 154 h 385"/>
                  <a:gd name="T16" fmla="*/ 274 w 298"/>
                  <a:gd name="T17" fmla="*/ 219 h 385"/>
                  <a:gd name="T18" fmla="*/ 91 w 298"/>
                  <a:gd name="T19" fmla="*/ 219 h 385"/>
                  <a:gd name="T20" fmla="*/ 91 w 298"/>
                  <a:gd name="T21" fmla="*/ 320 h 385"/>
                  <a:gd name="T22" fmla="*/ 298 w 298"/>
                  <a:gd name="T23" fmla="*/ 320 h 385"/>
                  <a:gd name="T24" fmla="*/ 298 w 298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8" h="385">
                    <a:moveTo>
                      <a:pt x="298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1" y="65"/>
                    </a:lnTo>
                    <a:lnTo>
                      <a:pt x="91" y="154"/>
                    </a:lnTo>
                    <a:lnTo>
                      <a:pt x="274" y="154"/>
                    </a:lnTo>
                    <a:lnTo>
                      <a:pt x="274" y="219"/>
                    </a:lnTo>
                    <a:lnTo>
                      <a:pt x="91" y="219"/>
                    </a:lnTo>
                    <a:lnTo>
                      <a:pt x="91" y="320"/>
                    </a:lnTo>
                    <a:lnTo>
                      <a:pt x="298" y="320"/>
                    </a:lnTo>
                    <a:lnTo>
                      <a:pt x="298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8" name="Freeform 20"/>
              <p:cNvSpPr>
                <a:spLocks/>
              </p:cNvSpPr>
              <p:nvPr/>
            </p:nvSpPr>
            <p:spPr bwMode="auto">
              <a:xfrm>
                <a:off x="3076292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1 w 131"/>
                  <a:gd name="T7" fmla="*/ 156 h 166"/>
                  <a:gd name="T8" fmla="*/ 89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1 w 131"/>
                  <a:gd name="T17" fmla="*/ 138 h 166"/>
                  <a:gd name="T18" fmla="*/ 93 w 131"/>
                  <a:gd name="T19" fmla="*/ 122 h 166"/>
                  <a:gd name="T20" fmla="*/ 93 w 131"/>
                  <a:gd name="T21" fmla="*/ 111 h 166"/>
                  <a:gd name="T22" fmla="*/ 89 w 131"/>
                  <a:gd name="T23" fmla="*/ 100 h 166"/>
                  <a:gd name="T24" fmla="*/ 72 w 131"/>
                  <a:gd name="T25" fmla="*/ 95 h 166"/>
                  <a:gd name="T26" fmla="*/ 53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8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2 w 131"/>
                  <a:gd name="T41" fmla="*/ 28 h 166"/>
                  <a:gd name="T42" fmla="*/ 46 w 131"/>
                  <a:gd name="T43" fmla="*/ 31 h 166"/>
                  <a:gd name="T44" fmla="*/ 39 w 131"/>
                  <a:gd name="T45" fmla="*/ 42 h 166"/>
                  <a:gd name="T46" fmla="*/ 39 w 131"/>
                  <a:gd name="T47" fmla="*/ 53 h 166"/>
                  <a:gd name="T48" fmla="*/ 60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30" y="135"/>
                      <a:pt x="126" y="141"/>
                    </a:cubicBezTo>
                    <a:cubicBezTo>
                      <a:pt x="123" y="148"/>
                      <a:pt x="118" y="153"/>
                      <a:pt x="111" y="156"/>
                    </a:cubicBezTo>
                    <a:cubicBezTo>
                      <a:pt x="104" y="160"/>
                      <a:pt x="97" y="162"/>
                      <a:pt x="89" y="163"/>
                    </a:cubicBezTo>
                    <a:cubicBezTo>
                      <a:pt x="81" y="165"/>
                      <a:pt x="71" y="166"/>
                      <a:pt x="60" y="166"/>
                    </a:cubicBezTo>
                    <a:cubicBezTo>
                      <a:pt x="45" y="166"/>
                      <a:pt x="26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1" y="136"/>
                      <a:pt x="50" y="138"/>
                      <a:pt x="61" y="138"/>
                    </a:cubicBezTo>
                    <a:cubicBezTo>
                      <a:pt x="82" y="138"/>
                      <a:pt x="93" y="133"/>
                      <a:pt x="93" y="122"/>
                    </a:cubicBezTo>
                    <a:cubicBezTo>
                      <a:pt x="93" y="111"/>
                      <a:pt x="93" y="111"/>
                      <a:pt x="93" y="111"/>
                    </a:cubicBezTo>
                    <a:cubicBezTo>
                      <a:pt x="93" y="106"/>
                      <a:pt x="91" y="103"/>
                      <a:pt x="89" y="100"/>
                    </a:cubicBezTo>
                    <a:cubicBezTo>
                      <a:pt x="86" y="96"/>
                      <a:pt x="80" y="95"/>
                      <a:pt x="72" y="95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18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8" y="10"/>
                    </a:cubicBezTo>
                    <a:cubicBezTo>
                      <a:pt x="29" y="4"/>
                      <a:pt x="48" y="0"/>
                      <a:pt x="73" y="0"/>
                    </a:cubicBezTo>
                    <a:cubicBezTo>
                      <a:pt x="86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2" y="28"/>
                    </a:cubicBezTo>
                    <a:cubicBezTo>
                      <a:pt x="59" y="28"/>
                      <a:pt x="51" y="29"/>
                      <a:pt x="46" y="31"/>
                    </a:cubicBezTo>
                    <a:cubicBezTo>
                      <a:pt x="41" y="33"/>
                      <a:pt x="39" y="37"/>
                      <a:pt x="39" y="42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62"/>
                      <a:pt x="46" y="66"/>
                      <a:pt x="60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8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9" name="Freeform 21"/>
              <p:cNvSpPr>
                <a:spLocks noEditPoints="1"/>
              </p:cNvSpPr>
              <p:nvPr/>
            </p:nvSpPr>
            <p:spPr bwMode="auto">
              <a:xfrm>
                <a:off x="3549399" y="767433"/>
                <a:ext cx="458622" cy="499859"/>
              </a:xfrm>
              <a:custGeom>
                <a:avLst/>
                <a:gdLst>
                  <a:gd name="T0" fmla="*/ 152 w 152"/>
                  <a:gd name="T1" fmla="*/ 49 h 166"/>
                  <a:gd name="T2" fmla="*/ 152 w 152"/>
                  <a:gd name="T3" fmla="*/ 119 h 166"/>
                  <a:gd name="T4" fmla="*/ 145 w 152"/>
                  <a:gd name="T5" fmla="*/ 142 h 166"/>
                  <a:gd name="T6" fmla="*/ 125 w 152"/>
                  <a:gd name="T7" fmla="*/ 157 h 166"/>
                  <a:gd name="T8" fmla="*/ 101 w 152"/>
                  <a:gd name="T9" fmla="*/ 164 h 166"/>
                  <a:gd name="T10" fmla="*/ 75 w 152"/>
                  <a:gd name="T11" fmla="*/ 166 h 166"/>
                  <a:gd name="T12" fmla="*/ 51 w 152"/>
                  <a:gd name="T13" fmla="*/ 164 h 166"/>
                  <a:gd name="T14" fmla="*/ 27 w 152"/>
                  <a:gd name="T15" fmla="*/ 158 h 166"/>
                  <a:gd name="T16" fmla="*/ 7 w 152"/>
                  <a:gd name="T17" fmla="*/ 144 h 166"/>
                  <a:gd name="T18" fmla="*/ 0 w 152"/>
                  <a:gd name="T19" fmla="*/ 119 h 166"/>
                  <a:gd name="T20" fmla="*/ 0 w 152"/>
                  <a:gd name="T21" fmla="*/ 49 h 166"/>
                  <a:gd name="T22" fmla="*/ 5 w 152"/>
                  <a:gd name="T23" fmla="*/ 27 h 166"/>
                  <a:gd name="T24" fmla="*/ 18 w 152"/>
                  <a:gd name="T25" fmla="*/ 13 h 166"/>
                  <a:gd name="T26" fmla="*/ 37 w 152"/>
                  <a:gd name="T27" fmla="*/ 5 h 166"/>
                  <a:gd name="T28" fmla="*/ 57 w 152"/>
                  <a:gd name="T29" fmla="*/ 1 h 166"/>
                  <a:gd name="T30" fmla="*/ 75 w 152"/>
                  <a:gd name="T31" fmla="*/ 0 h 166"/>
                  <a:gd name="T32" fmla="*/ 94 w 152"/>
                  <a:gd name="T33" fmla="*/ 1 h 166"/>
                  <a:gd name="T34" fmla="*/ 114 w 152"/>
                  <a:gd name="T35" fmla="*/ 5 h 166"/>
                  <a:gd name="T36" fmla="*/ 133 w 152"/>
                  <a:gd name="T37" fmla="*/ 13 h 166"/>
                  <a:gd name="T38" fmla="*/ 146 w 152"/>
                  <a:gd name="T39" fmla="*/ 27 h 166"/>
                  <a:gd name="T40" fmla="*/ 152 w 152"/>
                  <a:gd name="T41" fmla="*/ 49 h 166"/>
                  <a:gd name="T42" fmla="*/ 113 w 152"/>
                  <a:gd name="T43" fmla="*/ 119 h 166"/>
                  <a:gd name="T44" fmla="*/ 113 w 152"/>
                  <a:gd name="T45" fmla="*/ 49 h 166"/>
                  <a:gd name="T46" fmla="*/ 104 w 152"/>
                  <a:gd name="T47" fmla="*/ 32 h 166"/>
                  <a:gd name="T48" fmla="*/ 76 w 152"/>
                  <a:gd name="T49" fmla="*/ 28 h 166"/>
                  <a:gd name="T50" fmla="*/ 47 w 152"/>
                  <a:gd name="T51" fmla="*/ 32 h 166"/>
                  <a:gd name="T52" fmla="*/ 38 w 152"/>
                  <a:gd name="T53" fmla="*/ 49 h 166"/>
                  <a:gd name="T54" fmla="*/ 38 w 152"/>
                  <a:gd name="T55" fmla="*/ 119 h 166"/>
                  <a:gd name="T56" fmla="*/ 41 w 152"/>
                  <a:gd name="T57" fmla="*/ 129 h 166"/>
                  <a:gd name="T58" fmla="*/ 51 w 152"/>
                  <a:gd name="T59" fmla="*/ 135 h 166"/>
                  <a:gd name="T60" fmla="*/ 62 w 152"/>
                  <a:gd name="T61" fmla="*/ 138 h 166"/>
                  <a:gd name="T62" fmla="*/ 76 w 152"/>
                  <a:gd name="T63" fmla="*/ 138 h 166"/>
                  <a:gd name="T64" fmla="*/ 90 w 152"/>
                  <a:gd name="T65" fmla="*/ 138 h 166"/>
                  <a:gd name="T66" fmla="*/ 101 w 152"/>
                  <a:gd name="T67" fmla="*/ 135 h 166"/>
                  <a:gd name="T68" fmla="*/ 110 w 152"/>
                  <a:gd name="T69" fmla="*/ 129 h 166"/>
                  <a:gd name="T70" fmla="*/ 113 w 152"/>
                  <a:gd name="T71" fmla="*/ 119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6">
                    <a:moveTo>
                      <a:pt x="152" y="49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49" y="136"/>
                      <a:pt x="145" y="142"/>
                    </a:cubicBezTo>
                    <a:cubicBezTo>
                      <a:pt x="140" y="149"/>
                      <a:pt x="133" y="154"/>
                      <a:pt x="125" y="157"/>
                    </a:cubicBezTo>
                    <a:cubicBezTo>
                      <a:pt x="117" y="160"/>
                      <a:pt x="109" y="162"/>
                      <a:pt x="101" y="164"/>
                    </a:cubicBezTo>
                    <a:cubicBezTo>
                      <a:pt x="93" y="165"/>
                      <a:pt x="84" y="166"/>
                      <a:pt x="75" y="166"/>
                    </a:cubicBezTo>
                    <a:cubicBezTo>
                      <a:pt x="67" y="166"/>
                      <a:pt x="59" y="165"/>
                      <a:pt x="51" y="164"/>
                    </a:cubicBezTo>
                    <a:cubicBezTo>
                      <a:pt x="44" y="163"/>
                      <a:pt x="36" y="161"/>
                      <a:pt x="27" y="158"/>
                    </a:cubicBezTo>
                    <a:cubicBezTo>
                      <a:pt x="19" y="155"/>
                      <a:pt x="12" y="150"/>
                      <a:pt x="7" y="144"/>
                    </a:cubicBezTo>
                    <a:cubicBezTo>
                      <a:pt x="2" y="137"/>
                      <a:pt x="0" y="129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1"/>
                      <a:pt x="1" y="34"/>
                      <a:pt x="5" y="27"/>
                    </a:cubicBezTo>
                    <a:cubicBezTo>
                      <a:pt x="9" y="21"/>
                      <a:pt x="13" y="16"/>
                      <a:pt x="18" y="13"/>
                    </a:cubicBezTo>
                    <a:cubicBezTo>
                      <a:pt x="24" y="10"/>
                      <a:pt x="30" y="7"/>
                      <a:pt x="37" y="5"/>
                    </a:cubicBezTo>
                    <a:cubicBezTo>
                      <a:pt x="45" y="3"/>
                      <a:pt x="51" y="2"/>
                      <a:pt x="57" y="1"/>
                    </a:cubicBezTo>
                    <a:cubicBezTo>
                      <a:pt x="63" y="1"/>
                      <a:pt x="69" y="0"/>
                      <a:pt x="75" y="0"/>
                    </a:cubicBezTo>
                    <a:cubicBezTo>
                      <a:pt x="82" y="0"/>
                      <a:pt x="88" y="1"/>
                      <a:pt x="94" y="1"/>
                    </a:cubicBezTo>
                    <a:cubicBezTo>
                      <a:pt x="100" y="2"/>
                      <a:pt x="107" y="3"/>
                      <a:pt x="114" y="5"/>
                    </a:cubicBezTo>
                    <a:cubicBezTo>
                      <a:pt x="121" y="7"/>
                      <a:pt x="128" y="10"/>
                      <a:pt x="133" y="13"/>
                    </a:cubicBezTo>
                    <a:cubicBezTo>
                      <a:pt x="138" y="16"/>
                      <a:pt x="143" y="21"/>
                      <a:pt x="146" y="27"/>
                    </a:cubicBezTo>
                    <a:cubicBezTo>
                      <a:pt x="150" y="33"/>
                      <a:pt x="152" y="41"/>
                      <a:pt x="152" y="49"/>
                    </a:cubicBezTo>
                    <a:close/>
                    <a:moveTo>
                      <a:pt x="113" y="119"/>
                    </a:moveTo>
                    <a:cubicBezTo>
                      <a:pt x="113" y="49"/>
                      <a:pt x="113" y="49"/>
                      <a:pt x="113" y="49"/>
                    </a:cubicBezTo>
                    <a:cubicBezTo>
                      <a:pt x="113" y="41"/>
                      <a:pt x="110" y="36"/>
                      <a:pt x="104" y="32"/>
                    </a:cubicBezTo>
                    <a:cubicBezTo>
                      <a:pt x="97" y="29"/>
                      <a:pt x="88" y="28"/>
                      <a:pt x="76" y="28"/>
                    </a:cubicBezTo>
                    <a:cubicBezTo>
                      <a:pt x="63" y="28"/>
                      <a:pt x="54" y="29"/>
                      <a:pt x="47" y="32"/>
                    </a:cubicBezTo>
                    <a:cubicBezTo>
                      <a:pt x="41" y="35"/>
                      <a:pt x="38" y="41"/>
                      <a:pt x="38" y="49"/>
                    </a:cubicBezTo>
                    <a:cubicBezTo>
                      <a:pt x="38" y="119"/>
                      <a:pt x="38" y="119"/>
                      <a:pt x="38" y="119"/>
                    </a:cubicBezTo>
                    <a:cubicBezTo>
                      <a:pt x="38" y="123"/>
                      <a:pt x="39" y="127"/>
                      <a:pt x="41" y="129"/>
                    </a:cubicBezTo>
                    <a:cubicBezTo>
                      <a:pt x="43" y="132"/>
                      <a:pt x="47" y="134"/>
                      <a:pt x="51" y="135"/>
                    </a:cubicBezTo>
                    <a:cubicBezTo>
                      <a:pt x="55" y="136"/>
                      <a:pt x="58" y="137"/>
                      <a:pt x="62" y="138"/>
                    </a:cubicBezTo>
                    <a:cubicBezTo>
                      <a:pt x="66" y="138"/>
                      <a:pt x="70" y="138"/>
                      <a:pt x="76" y="138"/>
                    </a:cubicBezTo>
                    <a:cubicBezTo>
                      <a:pt x="81" y="138"/>
                      <a:pt x="86" y="138"/>
                      <a:pt x="90" y="138"/>
                    </a:cubicBezTo>
                    <a:cubicBezTo>
                      <a:pt x="93" y="137"/>
                      <a:pt x="97" y="136"/>
                      <a:pt x="101" y="135"/>
                    </a:cubicBezTo>
                    <a:cubicBezTo>
                      <a:pt x="105" y="134"/>
                      <a:pt x="108" y="132"/>
                      <a:pt x="110" y="129"/>
                    </a:cubicBezTo>
                    <a:cubicBezTo>
                      <a:pt x="112" y="127"/>
                      <a:pt x="113" y="123"/>
                      <a:pt x="113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0" name="Freeform 22"/>
              <p:cNvSpPr>
                <a:spLocks/>
              </p:cNvSpPr>
              <p:nvPr/>
            </p:nvSpPr>
            <p:spPr bwMode="auto">
              <a:xfrm>
                <a:off x="4095456" y="776181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6 h 163"/>
                  <a:gd name="T4" fmla="*/ 70 w 139"/>
                  <a:gd name="T5" fmla="*/ 163 h 163"/>
                  <a:gd name="T6" fmla="*/ 0 w 139"/>
                  <a:gd name="T7" fmla="*/ 116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6 h 163"/>
                  <a:gd name="T14" fmla="*/ 46 w 139"/>
                  <a:gd name="T15" fmla="*/ 131 h 163"/>
                  <a:gd name="T16" fmla="*/ 70 w 139"/>
                  <a:gd name="T17" fmla="*/ 135 h 163"/>
                  <a:gd name="T18" fmla="*/ 94 w 139"/>
                  <a:gd name="T19" fmla="*/ 131 h 163"/>
                  <a:gd name="T20" fmla="*/ 101 w 139"/>
                  <a:gd name="T21" fmla="*/ 116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6"/>
                      <a:pt x="139" y="116"/>
                      <a:pt x="139" y="116"/>
                    </a:cubicBezTo>
                    <a:cubicBezTo>
                      <a:pt x="139" y="147"/>
                      <a:pt x="116" y="163"/>
                      <a:pt x="70" y="163"/>
                    </a:cubicBezTo>
                    <a:cubicBezTo>
                      <a:pt x="23" y="163"/>
                      <a:pt x="0" y="147"/>
                      <a:pt x="0" y="11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3"/>
                      <a:pt x="41" y="128"/>
                      <a:pt x="46" y="131"/>
                    </a:cubicBezTo>
                    <a:cubicBezTo>
                      <a:pt x="51" y="134"/>
                      <a:pt x="59" y="135"/>
                      <a:pt x="70" y="135"/>
                    </a:cubicBezTo>
                    <a:cubicBezTo>
                      <a:pt x="81" y="135"/>
                      <a:pt x="89" y="134"/>
                      <a:pt x="94" y="131"/>
                    </a:cubicBezTo>
                    <a:cubicBezTo>
                      <a:pt x="99" y="128"/>
                      <a:pt x="101" y="123"/>
                      <a:pt x="101" y="116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1" name="Freeform 23"/>
              <p:cNvSpPr>
                <a:spLocks noEditPoints="1"/>
              </p:cNvSpPr>
              <p:nvPr/>
            </p:nvSpPr>
            <p:spPr bwMode="auto">
              <a:xfrm>
                <a:off x="4609545" y="776181"/>
                <a:ext cx="42863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2 w 142"/>
                  <a:gd name="T19" fmla="*/ 34 h 160"/>
                  <a:gd name="T20" fmla="*/ 132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2" y="21"/>
                      <a:pt x="132" y="34"/>
                    </a:cubicBezTo>
                    <a:cubicBezTo>
                      <a:pt x="132" y="62"/>
                      <a:pt x="132" y="62"/>
                      <a:pt x="132" y="62"/>
                    </a:cubicBezTo>
                    <a:cubicBezTo>
                      <a:pt x="132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2" name="Freeform 24"/>
              <p:cNvSpPr>
                <a:spLocks/>
              </p:cNvSpPr>
              <p:nvPr/>
            </p:nvSpPr>
            <p:spPr bwMode="auto">
              <a:xfrm>
                <a:off x="5076396" y="767433"/>
                <a:ext cx="379894" cy="499859"/>
              </a:xfrm>
              <a:custGeom>
                <a:avLst/>
                <a:gdLst>
                  <a:gd name="T0" fmla="*/ 126 w 126"/>
                  <a:gd name="T1" fmla="*/ 160 h 166"/>
                  <a:gd name="T2" fmla="*/ 74 w 126"/>
                  <a:gd name="T3" fmla="*/ 166 h 166"/>
                  <a:gd name="T4" fmla="*/ 56 w 126"/>
                  <a:gd name="T5" fmla="*/ 165 h 166"/>
                  <a:gd name="T6" fmla="*/ 36 w 126"/>
                  <a:gd name="T7" fmla="*/ 161 h 166"/>
                  <a:gd name="T8" fmla="*/ 18 w 126"/>
                  <a:gd name="T9" fmla="*/ 153 h 166"/>
                  <a:gd name="T10" fmla="*/ 5 w 126"/>
                  <a:gd name="T11" fmla="*/ 140 h 166"/>
                  <a:gd name="T12" fmla="*/ 0 w 126"/>
                  <a:gd name="T13" fmla="*/ 119 h 166"/>
                  <a:gd name="T14" fmla="*/ 0 w 126"/>
                  <a:gd name="T15" fmla="*/ 49 h 166"/>
                  <a:gd name="T16" fmla="*/ 74 w 126"/>
                  <a:gd name="T17" fmla="*/ 0 h 166"/>
                  <a:gd name="T18" fmla="*/ 125 w 126"/>
                  <a:gd name="T19" fmla="*/ 6 h 166"/>
                  <a:gd name="T20" fmla="*/ 125 w 126"/>
                  <a:gd name="T21" fmla="*/ 35 h 166"/>
                  <a:gd name="T22" fmla="*/ 75 w 126"/>
                  <a:gd name="T23" fmla="*/ 28 h 166"/>
                  <a:gd name="T24" fmla="*/ 61 w 126"/>
                  <a:gd name="T25" fmla="*/ 28 h 166"/>
                  <a:gd name="T26" fmla="*/ 50 w 126"/>
                  <a:gd name="T27" fmla="*/ 31 h 166"/>
                  <a:gd name="T28" fmla="*/ 41 w 126"/>
                  <a:gd name="T29" fmla="*/ 37 h 166"/>
                  <a:gd name="T30" fmla="*/ 39 w 126"/>
                  <a:gd name="T31" fmla="*/ 48 h 166"/>
                  <a:gd name="T32" fmla="*/ 39 w 126"/>
                  <a:gd name="T33" fmla="*/ 116 h 166"/>
                  <a:gd name="T34" fmla="*/ 78 w 126"/>
                  <a:gd name="T35" fmla="*/ 138 h 166"/>
                  <a:gd name="T36" fmla="*/ 126 w 126"/>
                  <a:gd name="T37" fmla="*/ 131 h 166"/>
                  <a:gd name="T38" fmla="*/ 126 w 126"/>
                  <a:gd name="T39" fmla="*/ 16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6" h="166">
                    <a:moveTo>
                      <a:pt x="126" y="160"/>
                    </a:moveTo>
                    <a:cubicBezTo>
                      <a:pt x="108" y="164"/>
                      <a:pt x="91" y="166"/>
                      <a:pt x="74" y="166"/>
                    </a:cubicBezTo>
                    <a:cubicBezTo>
                      <a:pt x="68" y="166"/>
                      <a:pt x="62" y="165"/>
                      <a:pt x="56" y="165"/>
                    </a:cubicBezTo>
                    <a:cubicBezTo>
                      <a:pt x="50" y="164"/>
                      <a:pt x="43" y="163"/>
                      <a:pt x="36" y="161"/>
                    </a:cubicBezTo>
                    <a:cubicBezTo>
                      <a:pt x="29" y="159"/>
                      <a:pt x="23" y="157"/>
                      <a:pt x="18" y="153"/>
                    </a:cubicBezTo>
                    <a:cubicBezTo>
                      <a:pt x="13" y="150"/>
                      <a:pt x="9" y="146"/>
                      <a:pt x="5" y="140"/>
                    </a:cubicBezTo>
                    <a:cubicBezTo>
                      <a:pt x="2" y="134"/>
                      <a:pt x="0" y="127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6"/>
                      <a:pt x="25" y="0"/>
                      <a:pt x="74" y="0"/>
                    </a:cubicBezTo>
                    <a:cubicBezTo>
                      <a:pt x="87" y="0"/>
                      <a:pt x="104" y="2"/>
                      <a:pt x="125" y="6"/>
                    </a:cubicBezTo>
                    <a:cubicBezTo>
                      <a:pt x="125" y="35"/>
                      <a:pt x="125" y="35"/>
                      <a:pt x="125" y="35"/>
                    </a:cubicBezTo>
                    <a:cubicBezTo>
                      <a:pt x="106" y="30"/>
                      <a:pt x="89" y="28"/>
                      <a:pt x="75" y="28"/>
                    </a:cubicBezTo>
                    <a:cubicBezTo>
                      <a:pt x="69" y="28"/>
                      <a:pt x="65" y="28"/>
                      <a:pt x="61" y="28"/>
                    </a:cubicBezTo>
                    <a:cubicBezTo>
                      <a:pt x="58" y="29"/>
                      <a:pt x="54" y="29"/>
                      <a:pt x="50" y="31"/>
                    </a:cubicBezTo>
                    <a:cubicBezTo>
                      <a:pt x="46" y="32"/>
                      <a:pt x="43" y="34"/>
                      <a:pt x="41" y="37"/>
                    </a:cubicBezTo>
                    <a:cubicBezTo>
                      <a:pt x="40" y="40"/>
                      <a:pt x="39" y="44"/>
                      <a:pt x="39" y="48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31"/>
                      <a:pt x="52" y="138"/>
                      <a:pt x="78" y="138"/>
                    </a:cubicBezTo>
                    <a:cubicBezTo>
                      <a:pt x="90" y="138"/>
                      <a:pt x="106" y="136"/>
                      <a:pt x="126" y="131"/>
                    </a:cubicBezTo>
                    <a:lnTo>
                      <a:pt x="126" y="16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3" name="Freeform 25"/>
              <p:cNvSpPr>
                <a:spLocks/>
              </p:cNvSpPr>
              <p:nvPr/>
            </p:nvSpPr>
            <p:spPr bwMode="auto">
              <a:xfrm>
                <a:off x="5547605" y="776181"/>
                <a:ext cx="377394" cy="481114"/>
              </a:xfrm>
              <a:custGeom>
                <a:avLst/>
                <a:gdLst>
                  <a:gd name="T0" fmla="*/ 302 w 302"/>
                  <a:gd name="T1" fmla="*/ 385 h 385"/>
                  <a:gd name="T2" fmla="*/ 0 w 302"/>
                  <a:gd name="T3" fmla="*/ 385 h 385"/>
                  <a:gd name="T4" fmla="*/ 0 w 302"/>
                  <a:gd name="T5" fmla="*/ 0 h 385"/>
                  <a:gd name="T6" fmla="*/ 294 w 302"/>
                  <a:gd name="T7" fmla="*/ 0 h 385"/>
                  <a:gd name="T8" fmla="*/ 294 w 302"/>
                  <a:gd name="T9" fmla="*/ 65 h 385"/>
                  <a:gd name="T10" fmla="*/ 94 w 302"/>
                  <a:gd name="T11" fmla="*/ 65 h 385"/>
                  <a:gd name="T12" fmla="*/ 94 w 302"/>
                  <a:gd name="T13" fmla="*/ 154 h 385"/>
                  <a:gd name="T14" fmla="*/ 275 w 302"/>
                  <a:gd name="T15" fmla="*/ 154 h 385"/>
                  <a:gd name="T16" fmla="*/ 275 w 302"/>
                  <a:gd name="T17" fmla="*/ 219 h 385"/>
                  <a:gd name="T18" fmla="*/ 94 w 302"/>
                  <a:gd name="T19" fmla="*/ 219 h 385"/>
                  <a:gd name="T20" fmla="*/ 94 w 302"/>
                  <a:gd name="T21" fmla="*/ 320 h 385"/>
                  <a:gd name="T22" fmla="*/ 302 w 302"/>
                  <a:gd name="T23" fmla="*/ 320 h 385"/>
                  <a:gd name="T24" fmla="*/ 302 w 302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2" h="385">
                    <a:moveTo>
                      <a:pt x="302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4" y="65"/>
                    </a:lnTo>
                    <a:lnTo>
                      <a:pt x="94" y="154"/>
                    </a:lnTo>
                    <a:lnTo>
                      <a:pt x="275" y="154"/>
                    </a:lnTo>
                    <a:lnTo>
                      <a:pt x="275" y="219"/>
                    </a:lnTo>
                    <a:lnTo>
                      <a:pt x="94" y="219"/>
                    </a:lnTo>
                    <a:lnTo>
                      <a:pt x="94" y="320"/>
                    </a:lnTo>
                    <a:lnTo>
                      <a:pt x="302" y="320"/>
                    </a:lnTo>
                    <a:lnTo>
                      <a:pt x="302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4" name="Freeform 26"/>
              <p:cNvSpPr>
                <a:spLocks/>
              </p:cNvSpPr>
              <p:nvPr/>
            </p:nvSpPr>
            <p:spPr bwMode="auto">
              <a:xfrm>
                <a:off x="5998431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0 w 131"/>
                  <a:gd name="T7" fmla="*/ 156 h 166"/>
                  <a:gd name="T8" fmla="*/ 88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0 w 131"/>
                  <a:gd name="T17" fmla="*/ 138 h 166"/>
                  <a:gd name="T18" fmla="*/ 92 w 131"/>
                  <a:gd name="T19" fmla="*/ 122 h 166"/>
                  <a:gd name="T20" fmla="*/ 92 w 131"/>
                  <a:gd name="T21" fmla="*/ 111 h 166"/>
                  <a:gd name="T22" fmla="*/ 88 w 131"/>
                  <a:gd name="T23" fmla="*/ 100 h 166"/>
                  <a:gd name="T24" fmla="*/ 71 w 131"/>
                  <a:gd name="T25" fmla="*/ 95 h 166"/>
                  <a:gd name="T26" fmla="*/ 52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7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1 w 131"/>
                  <a:gd name="T41" fmla="*/ 28 h 166"/>
                  <a:gd name="T42" fmla="*/ 45 w 131"/>
                  <a:gd name="T43" fmla="*/ 31 h 166"/>
                  <a:gd name="T44" fmla="*/ 38 w 131"/>
                  <a:gd name="T45" fmla="*/ 42 h 166"/>
                  <a:gd name="T46" fmla="*/ 38 w 131"/>
                  <a:gd name="T47" fmla="*/ 53 h 166"/>
                  <a:gd name="T48" fmla="*/ 59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0" y="156"/>
                    </a:cubicBezTo>
                    <a:cubicBezTo>
                      <a:pt x="103" y="160"/>
                      <a:pt x="96" y="162"/>
                      <a:pt x="88" y="163"/>
                    </a:cubicBezTo>
                    <a:cubicBezTo>
                      <a:pt x="80" y="165"/>
                      <a:pt x="71" y="166"/>
                      <a:pt x="60" y="166"/>
                    </a:cubicBezTo>
                    <a:cubicBezTo>
                      <a:pt x="44" y="166"/>
                      <a:pt x="25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1" y="138"/>
                      <a:pt x="92" y="133"/>
                      <a:pt x="92" y="122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3"/>
                      <a:pt x="88" y="100"/>
                    </a:cubicBezTo>
                    <a:cubicBezTo>
                      <a:pt x="85" y="96"/>
                      <a:pt x="80" y="95"/>
                      <a:pt x="71" y="95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17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5" y="17"/>
                      <a:pt x="17" y="10"/>
                    </a:cubicBezTo>
                    <a:cubicBezTo>
                      <a:pt x="29" y="4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1" y="28"/>
                    </a:cubicBezTo>
                    <a:cubicBezTo>
                      <a:pt x="59" y="28"/>
                      <a:pt x="50" y="29"/>
                      <a:pt x="45" y="31"/>
                    </a:cubicBezTo>
                    <a:cubicBezTo>
                      <a:pt x="40" y="33"/>
                      <a:pt x="38" y="37"/>
                      <a:pt x="38" y="42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2"/>
                      <a:pt x="45" y="66"/>
                      <a:pt x="5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7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1" name="Group 35"/>
            <p:cNvGrpSpPr/>
            <p:nvPr/>
          </p:nvGrpSpPr>
          <p:grpSpPr>
            <a:xfrm>
              <a:off x="314326" y="1075660"/>
              <a:ext cx="1843867" cy="369143"/>
              <a:chOff x="1146212" y="1396551"/>
              <a:chExt cx="2484309" cy="497360"/>
            </a:xfrm>
            <a:grpFill/>
          </p:grpSpPr>
          <p:sp>
            <p:nvSpPr>
              <p:cNvPr id="21" name="Freeform 27"/>
              <p:cNvSpPr>
                <a:spLocks/>
              </p:cNvSpPr>
              <p:nvPr/>
            </p:nvSpPr>
            <p:spPr bwMode="auto">
              <a:xfrm>
                <a:off x="1146212" y="1396551"/>
                <a:ext cx="443627" cy="497359"/>
              </a:xfrm>
              <a:custGeom>
                <a:avLst/>
                <a:gdLst>
                  <a:gd name="T0" fmla="*/ 147 w 147"/>
                  <a:gd name="T1" fmla="*/ 155 h 165"/>
                  <a:gd name="T2" fmla="*/ 115 w 147"/>
                  <a:gd name="T3" fmla="*/ 162 h 165"/>
                  <a:gd name="T4" fmla="*/ 80 w 147"/>
                  <a:gd name="T5" fmla="*/ 165 h 165"/>
                  <a:gd name="T6" fmla="*/ 56 w 147"/>
                  <a:gd name="T7" fmla="*/ 164 h 165"/>
                  <a:gd name="T8" fmla="*/ 34 w 147"/>
                  <a:gd name="T9" fmla="*/ 160 h 165"/>
                  <a:gd name="T10" fmla="*/ 16 w 147"/>
                  <a:gd name="T11" fmla="*/ 152 h 165"/>
                  <a:gd name="T12" fmla="*/ 5 w 147"/>
                  <a:gd name="T13" fmla="*/ 138 h 165"/>
                  <a:gd name="T14" fmla="*/ 0 w 147"/>
                  <a:gd name="T15" fmla="*/ 119 h 165"/>
                  <a:gd name="T16" fmla="*/ 0 w 147"/>
                  <a:gd name="T17" fmla="*/ 52 h 165"/>
                  <a:gd name="T18" fmla="*/ 5 w 147"/>
                  <a:gd name="T19" fmla="*/ 30 h 165"/>
                  <a:gd name="T20" fmla="*/ 18 w 147"/>
                  <a:gd name="T21" fmla="*/ 15 h 165"/>
                  <a:gd name="T22" fmla="*/ 37 w 147"/>
                  <a:gd name="T23" fmla="*/ 6 h 165"/>
                  <a:gd name="T24" fmla="*/ 59 w 147"/>
                  <a:gd name="T25" fmla="*/ 1 h 165"/>
                  <a:gd name="T26" fmla="*/ 80 w 147"/>
                  <a:gd name="T27" fmla="*/ 0 h 165"/>
                  <a:gd name="T28" fmla="*/ 146 w 147"/>
                  <a:gd name="T29" fmla="*/ 5 h 165"/>
                  <a:gd name="T30" fmla="*/ 146 w 147"/>
                  <a:gd name="T31" fmla="*/ 34 h 165"/>
                  <a:gd name="T32" fmla="*/ 80 w 147"/>
                  <a:gd name="T33" fmla="*/ 27 h 165"/>
                  <a:gd name="T34" fmla="*/ 39 w 147"/>
                  <a:gd name="T35" fmla="*/ 51 h 165"/>
                  <a:gd name="T36" fmla="*/ 39 w 147"/>
                  <a:gd name="T37" fmla="*/ 116 h 165"/>
                  <a:gd name="T38" fmla="*/ 50 w 147"/>
                  <a:gd name="T39" fmla="*/ 133 h 165"/>
                  <a:gd name="T40" fmla="*/ 84 w 147"/>
                  <a:gd name="T41" fmla="*/ 138 h 165"/>
                  <a:gd name="T42" fmla="*/ 110 w 147"/>
                  <a:gd name="T43" fmla="*/ 134 h 165"/>
                  <a:gd name="T44" fmla="*/ 110 w 147"/>
                  <a:gd name="T45" fmla="*/ 97 h 165"/>
                  <a:gd name="T46" fmla="*/ 84 w 147"/>
                  <a:gd name="T47" fmla="*/ 97 h 165"/>
                  <a:gd name="T48" fmla="*/ 84 w 147"/>
                  <a:gd name="T49" fmla="*/ 71 h 165"/>
                  <a:gd name="T50" fmla="*/ 147 w 147"/>
                  <a:gd name="T51" fmla="*/ 71 h 165"/>
                  <a:gd name="T52" fmla="*/ 147 w 147"/>
                  <a:gd name="T53" fmla="*/ 1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7" h="165">
                    <a:moveTo>
                      <a:pt x="147" y="155"/>
                    </a:moveTo>
                    <a:cubicBezTo>
                      <a:pt x="138" y="158"/>
                      <a:pt x="128" y="160"/>
                      <a:pt x="115" y="162"/>
                    </a:cubicBezTo>
                    <a:cubicBezTo>
                      <a:pt x="102" y="164"/>
                      <a:pt x="91" y="165"/>
                      <a:pt x="80" y="165"/>
                    </a:cubicBezTo>
                    <a:cubicBezTo>
                      <a:pt x="71" y="165"/>
                      <a:pt x="63" y="165"/>
                      <a:pt x="56" y="164"/>
                    </a:cubicBezTo>
                    <a:cubicBezTo>
                      <a:pt x="49" y="163"/>
                      <a:pt x="42" y="162"/>
                      <a:pt x="34" y="160"/>
                    </a:cubicBezTo>
                    <a:cubicBezTo>
                      <a:pt x="27" y="158"/>
                      <a:pt x="21" y="155"/>
                      <a:pt x="16" y="152"/>
                    </a:cubicBezTo>
                    <a:cubicBezTo>
                      <a:pt x="11" y="148"/>
                      <a:pt x="8" y="144"/>
                      <a:pt x="5" y="138"/>
                    </a:cubicBezTo>
                    <a:cubicBezTo>
                      <a:pt x="2" y="133"/>
                      <a:pt x="0" y="126"/>
                      <a:pt x="0" y="11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43"/>
                      <a:pt x="2" y="36"/>
                      <a:pt x="5" y="30"/>
                    </a:cubicBezTo>
                    <a:cubicBezTo>
                      <a:pt x="9" y="23"/>
                      <a:pt x="13" y="18"/>
                      <a:pt x="18" y="15"/>
                    </a:cubicBezTo>
                    <a:cubicBezTo>
                      <a:pt x="24" y="11"/>
                      <a:pt x="30" y="8"/>
                      <a:pt x="37" y="6"/>
                    </a:cubicBezTo>
                    <a:cubicBezTo>
                      <a:pt x="45" y="3"/>
                      <a:pt x="52" y="2"/>
                      <a:pt x="59" y="1"/>
                    </a:cubicBezTo>
                    <a:cubicBezTo>
                      <a:pt x="66" y="0"/>
                      <a:pt x="73" y="0"/>
                      <a:pt x="80" y="0"/>
                    </a:cubicBezTo>
                    <a:cubicBezTo>
                      <a:pt x="103" y="0"/>
                      <a:pt x="125" y="1"/>
                      <a:pt x="146" y="5"/>
                    </a:cubicBezTo>
                    <a:cubicBezTo>
                      <a:pt x="146" y="34"/>
                      <a:pt x="146" y="34"/>
                      <a:pt x="146" y="34"/>
                    </a:cubicBezTo>
                    <a:cubicBezTo>
                      <a:pt x="126" y="29"/>
                      <a:pt x="104" y="27"/>
                      <a:pt x="80" y="27"/>
                    </a:cubicBezTo>
                    <a:cubicBezTo>
                      <a:pt x="53" y="27"/>
                      <a:pt x="39" y="35"/>
                      <a:pt x="39" y="51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4"/>
                      <a:pt x="43" y="130"/>
                      <a:pt x="50" y="133"/>
                    </a:cubicBezTo>
                    <a:cubicBezTo>
                      <a:pt x="58" y="136"/>
                      <a:pt x="69" y="138"/>
                      <a:pt x="84" y="138"/>
                    </a:cubicBezTo>
                    <a:cubicBezTo>
                      <a:pt x="92" y="138"/>
                      <a:pt x="101" y="136"/>
                      <a:pt x="110" y="134"/>
                    </a:cubicBezTo>
                    <a:cubicBezTo>
                      <a:pt x="110" y="97"/>
                      <a:pt x="110" y="97"/>
                      <a:pt x="110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147" y="71"/>
                      <a:pt x="147" y="71"/>
                      <a:pt x="147" y="71"/>
                    </a:cubicBezTo>
                    <a:lnTo>
                      <a:pt x="147" y="15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2" name="Freeform 28"/>
              <p:cNvSpPr>
                <a:spLocks noEditPoints="1"/>
              </p:cNvSpPr>
              <p:nvPr/>
            </p:nvSpPr>
            <p:spPr bwMode="auto">
              <a:xfrm>
                <a:off x="1697852" y="1402799"/>
                <a:ext cx="431129" cy="484862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1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1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5"/>
                    </a:cubicBezTo>
                    <a:cubicBezTo>
                      <a:pt x="115" y="90"/>
                      <a:pt x="106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1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7" y="71"/>
                      <a:pt x="90" y="69"/>
                    </a:cubicBezTo>
                    <a:cubicBezTo>
                      <a:pt x="93" y="66"/>
                      <a:pt x="95" y="61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3" name="Freeform 29"/>
              <p:cNvSpPr>
                <a:spLocks noEditPoints="1"/>
              </p:cNvSpPr>
              <p:nvPr/>
            </p:nvSpPr>
            <p:spPr bwMode="auto">
              <a:xfrm>
                <a:off x="2188536" y="1396552"/>
                <a:ext cx="458622" cy="497359"/>
              </a:xfrm>
              <a:custGeom>
                <a:avLst/>
                <a:gdLst>
                  <a:gd name="T0" fmla="*/ 152 w 152"/>
                  <a:gd name="T1" fmla="*/ 48 h 165"/>
                  <a:gd name="T2" fmla="*/ 152 w 152"/>
                  <a:gd name="T3" fmla="*/ 119 h 165"/>
                  <a:gd name="T4" fmla="*/ 145 w 152"/>
                  <a:gd name="T5" fmla="*/ 142 h 165"/>
                  <a:gd name="T6" fmla="*/ 126 w 152"/>
                  <a:gd name="T7" fmla="*/ 156 h 165"/>
                  <a:gd name="T8" fmla="*/ 102 w 152"/>
                  <a:gd name="T9" fmla="*/ 163 h 165"/>
                  <a:gd name="T10" fmla="*/ 76 w 152"/>
                  <a:gd name="T11" fmla="*/ 165 h 165"/>
                  <a:gd name="T12" fmla="*/ 52 w 152"/>
                  <a:gd name="T13" fmla="*/ 163 h 165"/>
                  <a:gd name="T14" fmla="*/ 28 w 152"/>
                  <a:gd name="T15" fmla="*/ 157 h 165"/>
                  <a:gd name="T16" fmla="*/ 8 w 152"/>
                  <a:gd name="T17" fmla="*/ 143 h 165"/>
                  <a:gd name="T18" fmla="*/ 0 w 152"/>
                  <a:gd name="T19" fmla="*/ 119 h 165"/>
                  <a:gd name="T20" fmla="*/ 0 w 152"/>
                  <a:gd name="T21" fmla="*/ 48 h 165"/>
                  <a:gd name="T22" fmla="*/ 6 w 152"/>
                  <a:gd name="T23" fmla="*/ 27 h 165"/>
                  <a:gd name="T24" fmla="*/ 19 w 152"/>
                  <a:gd name="T25" fmla="*/ 12 h 165"/>
                  <a:gd name="T26" fmla="*/ 38 w 152"/>
                  <a:gd name="T27" fmla="*/ 4 h 165"/>
                  <a:gd name="T28" fmla="*/ 58 w 152"/>
                  <a:gd name="T29" fmla="*/ 0 h 165"/>
                  <a:gd name="T30" fmla="*/ 76 w 152"/>
                  <a:gd name="T31" fmla="*/ 0 h 165"/>
                  <a:gd name="T32" fmla="*/ 95 w 152"/>
                  <a:gd name="T33" fmla="*/ 0 h 165"/>
                  <a:gd name="T34" fmla="*/ 115 w 152"/>
                  <a:gd name="T35" fmla="*/ 4 h 165"/>
                  <a:gd name="T36" fmla="*/ 134 w 152"/>
                  <a:gd name="T37" fmla="*/ 12 h 165"/>
                  <a:gd name="T38" fmla="*/ 147 w 152"/>
                  <a:gd name="T39" fmla="*/ 27 h 165"/>
                  <a:gd name="T40" fmla="*/ 152 w 152"/>
                  <a:gd name="T41" fmla="*/ 48 h 165"/>
                  <a:gd name="T42" fmla="*/ 114 w 152"/>
                  <a:gd name="T43" fmla="*/ 119 h 165"/>
                  <a:gd name="T44" fmla="*/ 114 w 152"/>
                  <a:gd name="T45" fmla="*/ 48 h 165"/>
                  <a:gd name="T46" fmla="*/ 104 w 152"/>
                  <a:gd name="T47" fmla="*/ 32 h 165"/>
                  <a:gd name="T48" fmla="*/ 76 w 152"/>
                  <a:gd name="T49" fmla="*/ 27 h 165"/>
                  <a:gd name="T50" fmla="*/ 48 w 152"/>
                  <a:gd name="T51" fmla="*/ 32 h 165"/>
                  <a:gd name="T52" fmla="*/ 39 w 152"/>
                  <a:gd name="T53" fmla="*/ 48 h 165"/>
                  <a:gd name="T54" fmla="*/ 39 w 152"/>
                  <a:gd name="T55" fmla="*/ 119 h 165"/>
                  <a:gd name="T56" fmla="*/ 42 w 152"/>
                  <a:gd name="T57" fmla="*/ 129 h 165"/>
                  <a:gd name="T58" fmla="*/ 51 w 152"/>
                  <a:gd name="T59" fmla="*/ 135 h 165"/>
                  <a:gd name="T60" fmla="*/ 63 w 152"/>
                  <a:gd name="T61" fmla="*/ 137 h 165"/>
                  <a:gd name="T62" fmla="*/ 77 w 152"/>
                  <a:gd name="T63" fmla="*/ 138 h 165"/>
                  <a:gd name="T64" fmla="*/ 90 w 152"/>
                  <a:gd name="T65" fmla="*/ 137 h 165"/>
                  <a:gd name="T66" fmla="*/ 102 w 152"/>
                  <a:gd name="T67" fmla="*/ 135 h 165"/>
                  <a:gd name="T68" fmla="*/ 111 w 152"/>
                  <a:gd name="T69" fmla="*/ 129 h 165"/>
                  <a:gd name="T70" fmla="*/ 114 w 152"/>
                  <a:gd name="T71" fmla="*/ 119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5">
                    <a:moveTo>
                      <a:pt x="152" y="48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50" y="135"/>
                      <a:pt x="145" y="142"/>
                    </a:cubicBezTo>
                    <a:cubicBezTo>
                      <a:pt x="141" y="148"/>
                      <a:pt x="134" y="153"/>
                      <a:pt x="126" y="156"/>
                    </a:cubicBezTo>
                    <a:cubicBezTo>
                      <a:pt x="118" y="159"/>
                      <a:pt x="110" y="162"/>
                      <a:pt x="102" y="163"/>
                    </a:cubicBezTo>
                    <a:cubicBezTo>
                      <a:pt x="94" y="164"/>
                      <a:pt x="85" y="165"/>
                      <a:pt x="76" y="165"/>
                    </a:cubicBezTo>
                    <a:cubicBezTo>
                      <a:pt x="68" y="165"/>
                      <a:pt x="60" y="164"/>
                      <a:pt x="52" y="163"/>
                    </a:cubicBezTo>
                    <a:cubicBezTo>
                      <a:pt x="45" y="162"/>
                      <a:pt x="37" y="160"/>
                      <a:pt x="28" y="157"/>
                    </a:cubicBezTo>
                    <a:cubicBezTo>
                      <a:pt x="20" y="154"/>
                      <a:pt x="13" y="150"/>
                      <a:pt x="8" y="143"/>
                    </a:cubicBezTo>
                    <a:cubicBezTo>
                      <a:pt x="3" y="136"/>
                      <a:pt x="0" y="128"/>
                      <a:pt x="0" y="119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0"/>
                      <a:pt x="2" y="33"/>
                      <a:pt x="6" y="27"/>
                    </a:cubicBezTo>
                    <a:cubicBezTo>
                      <a:pt x="10" y="20"/>
                      <a:pt x="14" y="16"/>
                      <a:pt x="19" y="12"/>
                    </a:cubicBezTo>
                    <a:cubicBezTo>
                      <a:pt x="24" y="9"/>
                      <a:pt x="31" y="6"/>
                      <a:pt x="38" y="4"/>
                    </a:cubicBezTo>
                    <a:cubicBezTo>
                      <a:pt x="46" y="2"/>
                      <a:pt x="52" y="1"/>
                      <a:pt x="58" y="0"/>
                    </a:cubicBezTo>
                    <a:cubicBezTo>
                      <a:pt x="64" y="0"/>
                      <a:pt x="70" y="0"/>
                      <a:pt x="76" y="0"/>
                    </a:cubicBezTo>
                    <a:cubicBezTo>
                      <a:pt x="83" y="0"/>
                      <a:pt x="89" y="0"/>
                      <a:pt x="95" y="0"/>
                    </a:cubicBezTo>
                    <a:cubicBezTo>
                      <a:pt x="101" y="1"/>
                      <a:pt x="107" y="2"/>
                      <a:pt x="115" y="4"/>
                    </a:cubicBezTo>
                    <a:cubicBezTo>
                      <a:pt x="122" y="6"/>
                      <a:pt x="128" y="9"/>
                      <a:pt x="134" y="12"/>
                    </a:cubicBezTo>
                    <a:cubicBezTo>
                      <a:pt x="139" y="16"/>
                      <a:pt x="143" y="20"/>
                      <a:pt x="147" y="27"/>
                    </a:cubicBezTo>
                    <a:cubicBezTo>
                      <a:pt x="151" y="33"/>
                      <a:pt x="152" y="40"/>
                      <a:pt x="152" y="48"/>
                    </a:cubicBezTo>
                    <a:close/>
                    <a:moveTo>
                      <a:pt x="114" y="119"/>
                    </a:moveTo>
                    <a:cubicBezTo>
                      <a:pt x="114" y="48"/>
                      <a:pt x="114" y="48"/>
                      <a:pt x="114" y="48"/>
                    </a:cubicBezTo>
                    <a:cubicBezTo>
                      <a:pt x="114" y="40"/>
                      <a:pt x="111" y="35"/>
                      <a:pt x="104" y="32"/>
                    </a:cubicBezTo>
                    <a:cubicBezTo>
                      <a:pt x="98" y="29"/>
                      <a:pt x="89" y="27"/>
                      <a:pt x="76" y="27"/>
                    </a:cubicBezTo>
                    <a:cubicBezTo>
                      <a:pt x="64" y="27"/>
                      <a:pt x="54" y="29"/>
                      <a:pt x="48" y="32"/>
                    </a:cubicBezTo>
                    <a:cubicBezTo>
                      <a:pt x="42" y="35"/>
                      <a:pt x="39" y="40"/>
                      <a:pt x="39" y="48"/>
                    </a:cubicBezTo>
                    <a:cubicBezTo>
                      <a:pt x="39" y="119"/>
                      <a:pt x="39" y="119"/>
                      <a:pt x="39" y="119"/>
                    </a:cubicBezTo>
                    <a:cubicBezTo>
                      <a:pt x="39" y="123"/>
                      <a:pt x="40" y="126"/>
                      <a:pt x="42" y="129"/>
                    </a:cubicBezTo>
                    <a:cubicBezTo>
                      <a:pt x="44" y="132"/>
                      <a:pt x="47" y="133"/>
                      <a:pt x="51" y="135"/>
                    </a:cubicBezTo>
                    <a:cubicBezTo>
                      <a:pt x="55" y="136"/>
                      <a:pt x="59" y="137"/>
                      <a:pt x="63" y="137"/>
                    </a:cubicBezTo>
                    <a:cubicBezTo>
                      <a:pt x="67" y="137"/>
                      <a:pt x="71" y="138"/>
                      <a:pt x="77" y="138"/>
                    </a:cubicBezTo>
                    <a:cubicBezTo>
                      <a:pt x="82" y="138"/>
                      <a:pt x="87" y="137"/>
                      <a:pt x="90" y="137"/>
                    </a:cubicBezTo>
                    <a:cubicBezTo>
                      <a:pt x="94" y="137"/>
                      <a:pt x="98" y="136"/>
                      <a:pt x="102" y="135"/>
                    </a:cubicBezTo>
                    <a:cubicBezTo>
                      <a:pt x="106" y="133"/>
                      <a:pt x="109" y="132"/>
                      <a:pt x="111" y="129"/>
                    </a:cubicBezTo>
                    <a:cubicBezTo>
                      <a:pt x="113" y="126"/>
                      <a:pt x="114" y="123"/>
                      <a:pt x="114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4" name="Freeform 30"/>
              <p:cNvSpPr>
                <a:spLocks/>
              </p:cNvSpPr>
              <p:nvPr/>
            </p:nvSpPr>
            <p:spPr bwMode="auto">
              <a:xfrm>
                <a:off x="2736993" y="1402799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70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4 w 139"/>
                  <a:gd name="T19" fmla="*/ 132 h 163"/>
                  <a:gd name="T20" fmla="*/ 101 w 139"/>
                  <a:gd name="T21" fmla="*/ 117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70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9" y="124"/>
                      <a:pt x="41" y="129"/>
                      <a:pt x="46" y="132"/>
                    </a:cubicBezTo>
                    <a:cubicBezTo>
                      <a:pt x="51" y="134"/>
                      <a:pt x="59" y="136"/>
                      <a:pt x="70" y="136"/>
                    </a:cubicBezTo>
                    <a:cubicBezTo>
                      <a:pt x="81" y="136"/>
                      <a:pt x="89" y="134"/>
                      <a:pt x="94" y="132"/>
                    </a:cubicBezTo>
                    <a:cubicBezTo>
                      <a:pt x="98" y="129"/>
                      <a:pt x="101" y="124"/>
                      <a:pt x="101" y="117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5" name="Freeform 31"/>
              <p:cNvSpPr>
                <a:spLocks noEditPoints="1"/>
              </p:cNvSpPr>
              <p:nvPr/>
            </p:nvSpPr>
            <p:spPr bwMode="auto">
              <a:xfrm>
                <a:off x="3244380" y="1402797"/>
                <a:ext cx="386141" cy="484862"/>
              </a:xfrm>
              <a:custGeom>
                <a:avLst/>
                <a:gdLst>
                  <a:gd name="T0" fmla="*/ 128 w 128"/>
                  <a:gd name="T1" fmla="*/ 37 h 161"/>
                  <a:gd name="T2" fmla="*/ 128 w 128"/>
                  <a:gd name="T3" fmla="*/ 67 h 161"/>
                  <a:gd name="T4" fmla="*/ 112 w 128"/>
                  <a:gd name="T5" fmla="*/ 100 h 161"/>
                  <a:gd name="T6" fmla="*/ 60 w 128"/>
                  <a:gd name="T7" fmla="*/ 108 h 161"/>
                  <a:gd name="T8" fmla="*/ 39 w 128"/>
                  <a:gd name="T9" fmla="*/ 108 h 161"/>
                  <a:gd name="T10" fmla="*/ 39 w 128"/>
                  <a:gd name="T11" fmla="*/ 161 h 161"/>
                  <a:gd name="T12" fmla="*/ 0 w 128"/>
                  <a:gd name="T13" fmla="*/ 161 h 161"/>
                  <a:gd name="T14" fmla="*/ 0 w 128"/>
                  <a:gd name="T15" fmla="*/ 0 h 161"/>
                  <a:gd name="T16" fmla="*/ 65 w 128"/>
                  <a:gd name="T17" fmla="*/ 0 h 161"/>
                  <a:gd name="T18" fmla="*/ 113 w 128"/>
                  <a:gd name="T19" fmla="*/ 8 h 161"/>
                  <a:gd name="T20" fmla="*/ 128 w 128"/>
                  <a:gd name="T21" fmla="*/ 37 h 161"/>
                  <a:gd name="T22" fmla="*/ 91 w 128"/>
                  <a:gd name="T23" fmla="*/ 66 h 161"/>
                  <a:gd name="T24" fmla="*/ 91 w 128"/>
                  <a:gd name="T25" fmla="*/ 40 h 161"/>
                  <a:gd name="T26" fmla="*/ 85 w 128"/>
                  <a:gd name="T27" fmla="*/ 30 h 161"/>
                  <a:gd name="T28" fmla="*/ 63 w 128"/>
                  <a:gd name="T29" fmla="*/ 28 h 161"/>
                  <a:gd name="T30" fmla="*/ 39 w 128"/>
                  <a:gd name="T31" fmla="*/ 28 h 161"/>
                  <a:gd name="T32" fmla="*/ 39 w 128"/>
                  <a:gd name="T33" fmla="*/ 82 h 161"/>
                  <a:gd name="T34" fmla="*/ 63 w 128"/>
                  <a:gd name="T35" fmla="*/ 82 h 161"/>
                  <a:gd name="T36" fmla="*/ 85 w 128"/>
                  <a:gd name="T37" fmla="*/ 78 h 161"/>
                  <a:gd name="T38" fmla="*/ 91 w 128"/>
                  <a:gd name="T39" fmla="*/ 6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8" h="161">
                    <a:moveTo>
                      <a:pt x="128" y="37"/>
                    </a:moveTo>
                    <a:cubicBezTo>
                      <a:pt x="128" y="67"/>
                      <a:pt x="128" y="67"/>
                      <a:pt x="128" y="67"/>
                    </a:cubicBezTo>
                    <a:cubicBezTo>
                      <a:pt x="128" y="83"/>
                      <a:pt x="123" y="94"/>
                      <a:pt x="112" y="100"/>
                    </a:cubicBezTo>
                    <a:cubicBezTo>
                      <a:pt x="102" y="106"/>
                      <a:pt x="84" y="108"/>
                      <a:pt x="60" y="108"/>
                    </a:cubicBezTo>
                    <a:cubicBezTo>
                      <a:pt x="39" y="108"/>
                      <a:pt x="39" y="108"/>
                      <a:pt x="39" y="108"/>
                    </a:cubicBezTo>
                    <a:cubicBezTo>
                      <a:pt x="39" y="161"/>
                      <a:pt x="39" y="161"/>
                      <a:pt x="39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87" y="0"/>
                      <a:pt x="103" y="3"/>
                      <a:pt x="113" y="8"/>
                    </a:cubicBezTo>
                    <a:cubicBezTo>
                      <a:pt x="123" y="13"/>
                      <a:pt x="128" y="23"/>
                      <a:pt x="128" y="37"/>
                    </a:cubicBezTo>
                    <a:close/>
                    <a:moveTo>
                      <a:pt x="91" y="66"/>
                    </a:moveTo>
                    <a:cubicBezTo>
                      <a:pt x="91" y="40"/>
                      <a:pt x="91" y="40"/>
                      <a:pt x="91" y="40"/>
                    </a:cubicBezTo>
                    <a:cubicBezTo>
                      <a:pt x="91" y="35"/>
                      <a:pt x="89" y="32"/>
                      <a:pt x="85" y="30"/>
                    </a:cubicBezTo>
                    <a:cubicBezTo>
                      <a:pt x="81" y="29"/>
                      <a:pt x="73" y="28"/>
                      <a:pt x="63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73" y="82"/>
                      <a:pt x="80" y="81"/>
                      <a:pt x="85" y="78"/>
                    </a:cubicBezTo>
                    <a:cubicBezTo>
                      <a:pt x="89" y="76"/>
                      <a:pt x="91" y="72"/>
                      <a:pt x="91" y="6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2" name="Group 36"/>
            <p:cNvGrpSpPr/>
            <p:nvPr/>
          </p:nvGrpSpPr>
          <p:grpSpPr>
            <a:xfrm>
              <a:off x="314326" y="209071"/>
              <a:ext cx="2791230" cy="369145"/>
              <a:chOff x="314326" y="326116"/>
              <a:chExt cx="3760726" cy="497363"/>
            </a:xfrm>
            <a:grpFill/>
          </p:grpSpPr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314326" y="332366"/>
                <a:ext cx="373645" cy="484863"/>
              </a:xfrm>
              <a:custGeom>
                <a:avLst/>
                <a:gdLst>
                  <a:gd name="T0" fmla="*/ 299 w 299"/>
                  <a:gd name="T1" fmla="*/ 388 h 388"/>
                  <a:gd name="T2" fmla="*/ 0 w 299"/>
                  <a:gd name="T3" fmla="*/ 388 h 388"/>
                  <a:gd name="T4" fmla="*/ 0 w 299"/>
                  <a:gd name="T5" fmla="*/ 0 h 388"/>
                  <a:gd name="T6" fmla="*/ 294 w 299"/>
                  <a:gd name="T7" fmla="*/ 0 h 388"/>
                  <a:gd name="T8" fmla="*/ 294 w 299"/>
                  <a:gd name="T9" fmla="*/ 68 h 388"/>
                  <a:gd name="T10" fmla="*/ 92 w 299"/>
                  <a:gd name="T11" fmla="*/ 68 h 388"/>
                  <a:gd name="T12" fmla="*/ 92 w 299"/>
                  <a:gd name="T13" fmla="*/ 157 h 388"/>
                  <a:gd name="T14" fmla="*/ 275 w 299"/>
                  <a:gd name="T15" fmla="*/ 157 h 388"/>
                  <a:gd name="T16" fmla="*/ 275 w 299"/>
                  <a:gd name="T17" fmla="*/ 222 h 388"/>
                  <a:gd name="T18" fmla="*/ 92 w 299"/>
                  <a:gd name="T19" fmla="*/ 222 h 388"/>
                  <a:gd name="T20" fmla="*/ 92 w 299"/>
                  <a:gd name="T21" fmla="*/ 321 h 388"/>
                  <a:gd name="T22" fmla="*/ 299 w 299"/>
                  <a:gd name="T23" fmla="*/ 321 h 388"/>
                  <a:gd name="T24" fmla="*/ 299 w 299"/>
                  <a:gd name="T25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9" h="388">
                    <a:moveTo>
                      <a:pt x="299" y="388"/>
                    </a:moveTo>
                    <a:lnTo>
                      <a:pt x="0" y="388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8"/>
                    </a:lnTo>
                    <a:lnTo>
                      <a:pt x="92" y="68"/>
                    </a:lnTo>
                    <a:lnTo>
                      <a:pt x="92" y="157"/>
                    </a:lnTo>
                    <a:lnTo>
                      <a:pt x="275" y="157"/>
                    </a:lnTo>
                    <a:lnTo>
                      <a:pt x="275" y="222"/>
                    </a:lnTo>
                    <a:lnTo>
                      <a:pt x="92" y="222"/>
                    </a:lnTo>
                    <a:lnTo>
                      <a:pt x="92" y="321"/>
                    </a:lnTo>
                    <a:lnTo>
                      <a:pt x="299" y="321"/>
                    </a:lnTo>
                    <a:lnTo>
                      <a:pt x="299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787838" y="332366"/>
                <a:ext cx="418634" cy="491113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69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8 w 139"/>
                  <a:gd name="T11" fmla="*/ 0 h 163"/>
                  <a:gd name="T12" fmla="*/ 38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3 w 139"/>
                  <a:gd name="T19" fmla="*/ 132 h 163"/>
                  <a:gd name="T20" fmla="*/ 100 w 139"/>
                  <a:gd name="T21" fmla="*/ 117 h 163"/>
                  <a:gd name="T22" fmla="*/ 100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69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8" y="124"/>
                      <a:pt x="41" y="129"/>
                      <a:pt x="46" y="132"/>
                    </a:cubicBezTo>
                    <a:cubicBezTo>
                      <a:pt x="50" y="134"/>
                      <a:pt x="58" y="136"/>
                      <a:pt x="70" y="136"/>
                    </a:cubicBezTo>
                    <a:cubicBezTo>
                      <a:pt x="81" y="136"/>
                      <a:pt x="89" y="134"/>
                      <a:pt x="93" y="132"/>
                    </a:cubicBezTo>
                    <a:cubicBezTo>
                      <a:pt x="98" y="129"/>
                      <a:pt x="100" y="124"/>
                      <a:pt x="100" y="117"/>
                    </a:cubicBezTo>
                    <a:cubicBezTo>
                      <a:pt x="100" y="0"/>
                      <a:pt x="100" y="0"/>
                      <a:pt x="100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" name="Freeform 12"/>
              <p:cNvSpPr>
                <a:spLocks noEditPoints="1"/>
              </p:cNvSpPr>
              <p:nvPr/>
            </p:nvSpPr>
            <p:spPr bwMode="auto">
              <a:xfrm>
                <a:off x="1311898" y="332366"/>
                <a:ext cx="431129" cy="484863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2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2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9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80"/>
                      <a:pt x="122" y="85"/>
                    </a:cubicBezTo>
                    <a:cubicBezTo>
                      <a:pt x="115" y="90"/>
                      <a:pt x="107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2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81" y="72"/>
                      <a:pt x="87" y="71"/>
                      <a:pt x="90" y="69"/>
                    </a:cubicBezTo>
                    <a:cubicBezTo>
                      <a:pt x="93" y="66"/>
                      <a:pt x="95" y="62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6" name="Freeform 13"/>
              <p:cNvSpPr>
                <a:spLocks noEditPoints="1"/>
              </p:cNvSpPr>
              <p:nvPr/>
            </p:nvSpPr>
            <p:spPr bwMode="auto">
              <a:xfrm>
                <a:off x="1800735" y="332366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>
                <a:off x="2349541" y="326116"/>
                <a:ext cx="394889" cy="497359"/>
              </a:xfrm>
              <a:custGeom>
                <a:avLst/>
                <a:gdLst>
                  <a:gd name="T0" fmla="*/ 131 w 131"/>
                  <a:gd name="T1" fmla="*/ 106 h 165"/>
                  <a:gd name="T2" fmla="*/ 131 w 131"/>
                  <a:gd name="T3" fmla="*/ 117 h 165"/>
                  <a:gd name="T4" fmla="*/ 126 w 131"/>
                  <a:gd name="T5" fmla="*/ 141 h 165"/>
                  <a:gd name="T6" fmla="*/ 111 w 131"/>
                  <a:gd name="T7" fmla="*/ 156 h 165"/>
                  <a:gd name="T8" fmla="*/ 88 w 131"/>
                  <a:gd name="T9" fmla="*/ 163 h 165"/>
                  <a:gd name="T10" fmla="*/ 60 w 131"/>
                  <a:gd name="T11" fmla="*/ 165 h 165"/>
                  <a:gd name="T12" fmla="*/ 3 w 131"/>
                  <a:gd name="T13" fmla="*/ 161 h 165"/>
                  <a:gd name="T14" fmla="*/ 3 w 131"/>
                  <a:gd name="T15" fmla="*/ 131 h 165"/>
                  <a:gd name="T16" fmla="*/ 60 w 131"/>
                  <a:gd name="T17" fmla="*/ 138 h 165"/>
                  <a:gd name="T18" fmla="*/ 92 w 131"/>
                  <a:gd name="T19" fmla="*/ 121 h 165"/>
                  <a:gd name="T20" fmla="*/ 92 w 131"/>
                  <a:gd name="T21" fmla="*/ 111 h 165"/>
                  <a:gd name="T22" fmla="*/ 88 w 131"/>
                  <a:gd name="T23" fmla="*/ 99 h 165"/>
                  <a:gd name="T24" fmla="*/ 71 w 131"/>
                  <a:gd name="T25" fmla="*/ 94 h 165"/>
                  <a:gd name="T26" fmla="*/ 53 w 131"/>
                  <a:gd name="T27" fmla="*/ 94 h 165"/>
                  <a:gd name="T28" fmla="*/ 0 w 131"/>
                  <a:gd name="T29" fmla="*/ 53 h 165"/>
                  <a:gd name="T30" fmla="*/ 0 w 131"/>
                  <a:gd name="T31" fmla="*/ 41 h 165"/>
                  <a:gd name="T32" fmla="*/ 17 w 131"/>
                  <a:gd name="T33" fmla="*/ 10 h 165"/>
                  <a:gd name="T34" fmla="*/ 73 w 131"/>
                  <a:gd name="T35" fmla="*/ 0 h 165"/>
                  <a:gd name="T36" fmla="*/ 123 w 131"/>
                  <a:gd name="T37" fmla="*/ 3 h 165"/>
                  <a:gd name="T38" fmla="*/ 123 w 131"/>
                  <a:gd name="T39" fmla="*/ 32 h 165"/>
                  <a:gd name="T40" fmla="*/ 72 w 131"/>
                  <a:gd name="T41" fmla="*/ 27 h 165"/>
                  <a:gd name="T42" fmla="*/ 46 w 131"/>
                  <a:gd name="T43" fmla="*/ 31 h 165"/>
                  <a:gd name="T44" fmla="*/ 38 w 131"/>
                  <a:gd name="T45" fmla="*/ 41 h 165"/>
                  <a:gd name="T46" fmla="*/ 38 w 131"/>
                  <a:gd name="T47" fmla="*/ 53 h 165"/>
                  <a:gd name="T48" fmla="*/ 60 w 131"/>
                  <a:gd name="T49" fmla="*/ 65 h 165"/>
                  <a:gd name="T50" fmla="*/ 79 w 131"/>
                  <a:gd name="T51" fmla="*/ 65 h 165"/>
                  <a:gd name="T52" fmla="*/ 119 w 131"/>
                  <a:gd name="T53" fmla="*/ 76 h 165"/>
                  <a:gd name="T54" fmla="*/ 131 w 131"/>
                  <a:gd name="T55" fmla="*/ 106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5">
                    <a:moveTo>
                      <a:pt x="131" y="106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1" y="156"/>
                    </a:cubicBezTo>
                    <a:cubicBezTo>
                      <a:pt x="104" y="159"/>
                      <a:pt x="96" y="162"/>
                      <a:pt x="88" y="163"/>
                    </a:cubicBezTo>
                    <a:cubicBezTo>
                      <a:pt x="80" y="164"/>
                      <a:pt x="71" y="165"/>
                      <a:pt x="60" y="165"/>
                    </a:cubicBezTo>
                    <a:cubicBezTo>
                      <a:pt x="45" y="165"/>
                      <a:pt x="26" y="164"/>
                      <a:pt x="3" y="161"/>
                    </a:cubicBezTo>
                    <a:cubicBezTo>
                      <a:pt x="3" y="131"/>
                      <a:pt x="3" y="131"/>
                      <a:pt x="3" y="131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2" y="138"/>
                      <a:pt x="92" y="132"/>
                      <a:pt x="92" y="121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2"/>
                      <a:pt x="88" y="99"/>
                    </a:cubicBezTo>
                    <a:cubicBezTo>
                      <a:pt x="85" y="96"/>
                      <a:pt x="80" y="94"/>
                      <a:pt x="71" y="94"/>
                    </a:cubicBezTo>
                    <a:cubicBezTo>
                      <a:pt x="53" y="94"/>
                      <a:pt x="53" y="94"/>
                      <a:pt x="53" y="94"/>
                    </a:cubicBezTo>
                    <a:cubicBezTo>
                      <a:pt x="17" y="94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7" y="10"/>
                    </a:cubicBezTo>
                    <a:cubicBezTo>
                      <a:pt x="29" y="3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3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7"/>
                      <a:pt x="72" y="27"/>
                    </a:cubicBezTo>
                    <a:cubicBezTo>
                      <a:pt x="59" y="27"/>
                      <a:pt x="50" y="28"/>
                      <a:pt x="46" y="31"/>
                    </a:cubicBezTo>
                    <a:cubicBezTo>
                      <a:pt x="41" y="33"/>
                      <a:pt x="38" y="36"/>
                      <a:pt x="38" y="41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1"/>
                      <a:pt x="45" y="65"/>
                      <a:pt x="60" y="65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98" y="65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8" name="Rectangle 15"/>
              <p:cNvSpPr>
                <a:spLocks noChangeArrowheads="1"/>
              </p:cNvSpPr>
              <p:nvPr/>
            </p:nvSpPr>
            <p:spPr bwMode="auto">
              <a:xfrm>
                <a:off x="2854100" y="332365"/>
                <a:ext cx="114968" cy="484863"/>
              </a:xfrm>
              <a:prstGeom prst="rect">
                <a:avLst/>
              </a:pr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9" name="Freeform 16"/>
              <p:cNvSpPr>
                <a:spLocks noEditPoints="1"/>
              </p:cNvSpPr>
              <p:nvPr/>
            </p:nvSpPr>
            <p:spPr bwMode="auto">
              <a:xfrm>
                <a:off x="3049957" y="332365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3620180" y="332365"/>
                <a:ext cx="454872" cy="484863"/>
              </a:xfrm>
              <a:custGeom>
                <a:avLst/>
                <a:gdLst>
                  <a:gd name="T0" fmla="*/ 364 w 364"/>
                  <a:gd name="T1" fmla="*/ 388 h 388"/>
                  <a:gd name="T2" fmla="*/ 270 w 364"/>
                  <a:gd name="T3" fmla="*/ 388 h 388"/>
                  <a:gd name="T4" fmla="*/ 82 w 364"/>
                  <a:gd name="T5" fmla="*/ 121 h 388"/>
                  <a:gd name="T6" fmla="*/ 82 w 364"/>
                  <a:gd name="T7" fmla="*/ 388 h 388"/>
                  <a:gd name="T8" fmla="*/ 0 w 364"/>
                  <a:gd name="T9" fmla="*/ 388 h 388"/>
                  <a:gd name="T10" fmla="*/ 0 w 364"/>
                  <a:gd name="T11" fmla="*/ 0 h 388"/>
                  <a:gd name="T12" fmla="*/ 94 w 364"/>
                  <a:gd name="T13" fmla="*/ 0 h 388"/>
                  <a:gd name="T14" fmla="*/ 279 w 364"/>
                  <a:gd name="T15" fmla="*/ 265 h 388"/>
                  <a:gd name="T16" fmla="*/ 279 w 364"/>
                  <a:gd name="T17" fmla="*/ 0 h 388"/>
                  <a:gd name="T18" fmla="*/ 364 w 364"/>
                  <a:gd name="T19" fmla="*/ 0 h 388"/>
                  <a:gd name="T20" fmla="*/ 364 w 364"/>
                  <a:gd name="T21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388">
                    <a:moveTo>
                      <a:pt x="364" y="388"/>
                    </a:moveTo>
                    <a:lnTo>
                      <a:pt x="270" y="388"/>
                    </a:lnTo>
                    <a:lnTo>
                      <a:pt x="82" y="121"/>
                    </a:lnTo>
                    <a:lnTo>
                      <a:pt x="82" y="388"/>
                    </a:lnTo>
                    <a:lnTo>
                      <a:pt x="0" y="388"/>
                    </a:lnTo>
                    <a:lnTo>
                      <a:pt x="0" y="0"/>
                    </a:lnTo>
                    <a:lnTo>
                      <a:pt x="94" y="0"/>
                    </a:lnTo>
                    <a:lnTo>
                      <a:pt x="279" y="265"/>
                    </a:lnTo>
                    <a:lnTo>
                      <a:pt x="279" y="0"/>
                    </a:lnTo>
                    <a:lnTo>
                      <a:pt x="364" y="0"/>
                    </a:lnTo>
                    <a:lnTo>
                      <a:pt x="364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</p:grpSp>
      <p:sp>
        <p:nvSpPr>
          <p:cNvPr id="35" name="Rectangle 43">
            <a:extLst/>
          </p:cNvPr>
          <p:cNvSpPr/>
          <p:nvPr userDrawn="1"/>
        </p:nvSpPr>
        <p:spPr>
          <a:xfrm>
            <a:off x="7172961" y="0"/>
            <a:ext cx="5019040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48000"/>
                </a:srgbClr>
              </a:gs>
              <a:gs pos="50000">
                <a:srgbClr val="000000">
                  <a:alpha val="0"/>
                </a:srgbClr>
              </a:gs>
            </a:gsLst>
            <a:lin ang="81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36" name="Picture 8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5" b="21819"/>
          <a:stretch>
            <a:fillRect/>
          </a:stretch>
        </p:blipFill>
        <p:spPr bwMode="auto">
          <a:xfrm>
            <a:off x="10439400" y="239713"/>
            <a:ext cx="1530350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" name="Group 44"/>
          <p:cNvGrpSpPr>
            <a:grpSpLocks/>
          </p:cNvGrpSpPr>
          <p:nvPr userDrawn="1"/>
        </p:nvGrpSpPr>
        <p:grpSpPr bwMode="auto">
          <a:xfrm>
            <a:off x="4332288" y="0"/>
            <a:ext cx="2735262" cy="6856413"/>
            <a:chOff x="-3717926" y="327025"/>
            <a:chExt cx="2473326" cy="6197600"/>
          </a:xfrm>
        </p:grpSpPr>
        <p:sp>
          <p:nvSpPr>
            <p:cNvPr id="38" name="Freeform 87"/>
            <p:cNvSpPr>
              <a:spLocks/>
            </p:cNvSpPr>
            <p:nvPr userDrawn="1"/>
          </p:nvSpPr>
          <p:spPr bwMode="auto">
            <a:xfrm>
              <a:off x="-3430588" y="327025"/>
              <a:ext cx="1905001" cy="6197600"/>
            </a:xfrm>
            <a:custGeom>
              <a:avLst/>
              <a:gdLst>
                <a:gd name="T0" fmla="*/ 2147483646 w 503"/>
                <a:gd name="T1" fmla="*/ 2147483646 h 1644"/>
                <a:gd name="T2" fmla="*/ 2147483646 w 503"/>
                <a:gd name="T3" fmla="*/ 0 h 16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3" h="1644">
                  <a:moveTo>
                    <a:pt x="503" y="1644"/>
                  </a:moveTo>
                  <a:cubicBezTo>
                    <a:pt x="0" y="1088"/>
                    <a:pt x="382" y="212"/>
                    <a:pt x="486" y="0"/>
                  </a:cubicBezTo>
                </a:path>
              </a:pathLst>
            </a:custGeom>
            <a:noFill/>
            <a:ln w="15875" cap="rnd">
              <a:solidFill>
                <a:srgbClr val="5A65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88"/>
            <p:cNvSpPr>
              <a:spLocks/>
            </p:cNvSpPr>
            <p:nvPr userDrawn="1"/>
          </p:nvSpPr>
          <p:spPr bwMode="auto">
            <a:xfrm>
              <a:off x="-3532188" y="327025"/>
              <a:ext cx="2074863" cy="6197600"/>
            </a:xfrm>
            <a:custGeom>
              <a:avLst/>
              <a:gdLst>
                <a:gd name="T0" fmla="*/ 2147483646 w 548"/>
                <a:gd name="T1" fmla="*/ 2147483646 h 1644"/>
                <a:gd name="T2" fmla="*/ 2147483646 w 548"/>
                <a:gd name="T3" fmla="*/ 0 h 16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8" h="1644">
                  <a:moveTo>
                    <a:pt x="548" y="1644"/>
                  </a:moveTo>
                  <a:cubicBezTo>
                    <a:pt x="0" y="1128"/>
                    <a:pt x="324" y="247"/>
                    <a:pt x="430" y="0"/>
                  </a:cubicBezTo>
                </a:path>
              </a:pathLst>
            </a:custGeom>
            <a:noFill/>
            <a:ln w="15875" cap="rnd">
              <a:solidFill>
                <a:srgbClr val="5A65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89"/>
            <p:cNvSpPr>
              <a:spLocks/>
            </p:cNvSpPr>
            <p:nvPr userDrawn="1"/>
          </p:nvSpPr>
          <p:spPr bwMode="auto">
            <a:xfrm>
              <a:off x="-3627438" y="327025"/>
              <a:ext cx="2254251" cy="6197600"/>
            </a:xfrm>
            <a:custGeom>
              <a:avLst/>
              <a:gdLst>
                <a:gd name="T0" fmla="*/ 2147483646 w 595"/>
                <a:gd name="T1" fmla="*/ 2147483646 h 1644"/>
                <a:gd name="T2" fmla="*/ 2147483646 w 595"/>
                <a:gd name="T3" fmla="*/ 0 h 16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5" h="1644">
                  <a:moveTo>
                    <a:pt x="595" y="1644"/>
                  </a:moveTo>
                  <a:cubicBezTo>
                    <a:pt x="0" y="1169"/>
                    <a:pt x="268" y="279"/>
                    <a:pt x="372" y="0"/>
                  </a:cubicBezTo>
                </a:path>
              </a:pathLst>
            </a:custGeom>
            <a:noFill/>
            <a:ln w="15875" cap="rnd">
              <a:solidFill>
                <a:srgbClr val="F99D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90"/>
            <p:cNvSpPr>
              <a:spLocks/>
            </p:cNvSpPr>
            <p:nvPr userDrawn="1"/>
          </p:nvSpPr>
          <p:spPr bwMode="auto">
            <a:xfrm>
              <a:off x="-3717926" y="327025"/>
              <a:ext cx="2473326" cy="6197600"/>
            </a:xfrm>
            <a:custGeom>
              <a:avLst/>
              <a:gdLst>
                <a:gd name="T0" fmla="*/ 2147483646 w 653"/>
                <a:gd name="T1" fmla="*/ 2147483646 h 1644"/>
                <a:gd name="T2" fmla="*/ 2147483646 w 653"/>
                <a:gd name="T3" fmla="*/ 0 h 16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53" h="1644">
                  <a:moveTo>
                    <a:pt x="653" y="1644"/>
                  </a:moveTo>
                  <a:cubicBezTo>
                    <a:pt x="0" y="1212"/>
                    <a:pt x="219" y="307"/>
                    <a:pt x="317" y="0"/>
                  </a:cubicBezTo>
                </a:path>
              </a:pathLst>
            </a:custGeom>
            <a:noFill/>
            <a:ln w="15875" cap="rnd">
              <a:solidFill>
                <a:srgbClr val="F99D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91"/>
            <p:cNvSpPr>
              <a:spLocks/>
            </p:cNvSpPr>
            <p:nvPr userDrawn="1"/>
          </p:nvSpPr>
          <p:spPr bwMode="auto">
            <a:xfrm>
              <a:off x="-3335338" y="327025"/>
              <a:ext cx="2068513" cy="6197600"/>
            </a:xfrm>
            <a:custGeom>
              <a:avLst/>
              <a:gdLst>
                <a:gd name="T0" fmla="*/ 2147483646 w 546"/>
                <a:gd name="T1" fmla="*/ 2147483646 h 1644"/>
                <a:gd name="T2" fmla="*/ 2147483646 w 546"/>
                <a:gd name="T3" fmla="*/ 0 h 16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6" h="1644">
                  <a:moveTo>
                    <a:pt x="465" y="1644"/>
                  </a:moveTo>
                  <a:cubicBezTo>
                    <a:pt x="0" y="1046"/>
                    <a:pt x="454" y="166"/>
                    <a:pt x="546" y="0"/>
                  </a:cubicBezTo>
                </a:path>
              </a:pathLst>
            </a:custGeom>
            <a:noFill/>
            <a:ln w="15875" cap="rnd">
              <a:solidFill>
                <a:srgbClr val="5A65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23033" y="5243514"/>
            <a:ext cx="3748905" cy="9080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23033" y="1614489"/>
            <a:ext cx="4728392" cy="181133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baseline="0">
                <a:solidFill>
                  <a:schemeClr val="tx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09112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2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3074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7"/>
          <p:cNvPicPr>
            <a:picLocks noChangeAspect="1"/>
          </p:cNvPicPr>
          <p:nvPr userDrawn="1"/>
        </p:nvPicPr>
        <p:blipFill rotWithShape="1">
          <a:blip r:embed="rId6"/>
          <a:srcRect/>
          <a:stretch/>
        </p:blipFill>
        <p:spPr>
          <a:xfrm>
            <a:off x="0" y="0"/>
            <a:ext cx="12192000" cy="524668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6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7" name="Picture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285750"/>
            <a:ext cx="1206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33809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6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4098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24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7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285750"/>
            <a:ext cx="1206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761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0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5122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7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285750"/>
            <a:ext cx="1206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2933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4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6146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7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285750"/>
            <a:ext cx="1206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974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8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7170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7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285750"/>
            <a:ext cx="1206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511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2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8194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24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7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285750"/>
            <a:ext cx="1206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9541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6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9218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ADC559E9-9531-44EE-9D3B-1FE7ED8045E6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7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9223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17500" y="6438901"/>
            <a:ext cx="10584209" cy="2921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  <a:lvl2pPr marL="291586" indent="0">
              <a:buNone/>
              <a:defRPr/>
            </a:lvl2pPr>
            <a:lvl3pPr marL="583171" indent="0">
              <a:buNone/>
              <a:defRPr/>
            </a:lvl3pPr>
            <a:lvl4pPr marL="874756" indent="0">
              <a:buNone/>
              <a:defRPr/>
            </a:lvl4pPr>
            <a:lvl5pPr marL="1166341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7242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0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10242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09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E6B8EDE-B7AB-4251-8749-8D226B66F6A8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bject 4" hidden="1"/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1" name="Слайд think-cell" r:id="rId10" imgW="360" imgH="360" progId="TCLayout.ActiveDocument.1">
                  <p:embed/>
                </p:oleObj>
              </mc:Choice>
              <mc:Fallback>
                <p:oleObj name="Слайд think-cell" r:id="rId10" imgW="360" imgH="360" progId="TCLayout.ActiveDocument.1">
                  <p:embed/>
                  <p:pic>
                    <p:nvPicPr>
                      <p:cNvPr id="10247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314325" y="1614488"/>
            <a:ext cx="11563350" cy="36290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296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21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/>
          </p:cNvGraphicFramePr>
          <p:nvPr userDrawn="1">
            <p:custDataLst>
              <p:tags r:id="rId2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Слайд think-cell" r:id="rId24" imgW="360" imgH="360" progId="TCLayout.ActiveDocument.1">
                  <p:embed/>
                </p:oleObj>
              </mc:Choice>
              <mc:Fallback>
                <p:oleObj name="Слайд think-cell" r:id="rId24" imgW="360" imgH="360" progId="TCLayout.ActiveDocument.1">
                  <p:embed/>
                  <p:pic>
                    <p:nvPicPr>
                      <p:cNvPr id="0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" name="Rectangle 4095" hidden="1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28" name="Заголовок 4"/>
          <p:cNvSpPr>
            <a:spLocks noGrp="1"/>
          </p:cNvSpPr>
          <p:nvPr userDrawn="1">
            <p:ph type="title"/>
          </p:nvPr>
        </p:nvSpPr>
        <p:spPr bwMode="auto">
          <a:xfrm>
            <a:off x="317500" y="0"/>
            <a:ext cx="105822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add title</a:t>
            </a:r>
            <a:endParaRPr lang="ru-RU" altLang="en-US" smtClean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20475" y="6542088"/>
            <a:ext cx="457200" cy="227012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1B7215A-5962-4D3D-9BCC-1C079D6E27A8}" type="slidenum">
              <a:rPr lang="ru-RU" sz="1200" smtClean="0">
                <a:solidFill>
                  <a:schemeClr val="tx1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2">
            <a:extLst/>
          </p:cNvPr>
          <p:cNvCxnSpPr>
            <a:cxnSpLocks/>
          </p:cNvCxnSpPr>
          <p:nvPr userDrawn="1"/>
        </p:nvCxnSpPr>
        <p:spPr>
          <a:xfrm>
            <a:off x="0" y="706438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863" y="25400"/>
            <a:ext cx="8477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  <p:sldLayoutId id="2147483957" r:id="rId18"/>
    <p:sldLayoutId id="2147483958" r:id="rId19"/>
  </p:sldLayoutIdLst>
  <p:hf hdr="0" ftr="0" dt="0"/>
  <p:txStyles>
    <p:titleStyle>
      <a:lvl1pPr algn="l" defTabSz="582613" rtl="0" eaLnBrk="0" fontAlgn="base" hangingPunct="0">
        <a:spcBef>
          <a:spcPct val="0"/>
        </a:spcBef>
        <a:spcAft>
          <a:spcPct val="0"/>
        </a:spcAft>
        <a:defRPr lang="ru-RU" kern="1200" dirty="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582613" rtl="0" eaLnBrk="0" fontAlgn="base" hangingPunct="0">
        <a:spcBef>
          <a:spcPct val="0"/>
        </a:spcBef>
        <a:spcAft>
          <a:spcPct val="0"/>
        </a:spcAft>
        <a:defRPr>
          <a:solidFill>
            <a:schemeClr val="accent1"/>
          </a:solidFill>
          <a:latin typeface="Arial" panose="020B0604020202020204" pitchFamily="34" charset="0"/>
        </a:defRPr>
      </a:lvl2pPr>
      <a:lvl3pPr algn="l" defTabSz="582613" rtl="0" eaLnBrk="0" fontAlgn="base" hangingPunct="0">
        <a:spcBef>
          <a:spcPct val="0"/>
        </a:spcBef>
        <a:spcAft>
          <a:spcPct val="0"/>
        </a:spcAft>
        <a:defRPr>
          <a:solidFill>
            <a:schemeClr val="accent1"/>
          </a:solidFill>
          <a:latin typeface="Arial" panose="020B0604020202020204" pitchFamily="34" charset="0"/>
        </a:defRPr>
      </a:lvl3pPr>
      <a:lvl4pPr algn="l" defTabSz="582613" rtl="0" eaLnBrk="0" fontAlgn="base" hangingPunct="0">
        <a:spcBef>
          <a:spcPct val="0"/>
        </a:spcBef>
        <a:spcAft>
          <a:spcPct val="0"/>
        </a:spcAft>
        <a:defRPr>
          <a:solidFill>
            <a:schemeClr val="accent1"/>
          </a:solidFill>
          <a:latin typeface="Arial" panose="020B0604020202020204" pitchFamily="34" charset="0"/>
        </a:defRPr>
      </a:lvl4pPr>
      <a:lvl5pPr algn="l" defTabSz="582613" rtl="0" eaLnBrk="0" fontAlgn="base" hangingPunct="0">
        <a:spcBef>
          <a:spcPct val="0"/>
        </a:spcBef>
        <a:spcAft>
          <a:spcPct val="0"/>
        </a:spcAft>
        <a:defRPr>
          <a:solidFill>
            <a:schemeClr val="accent1"/>
          </a:solidFill>
          <a:latin typeface="Arial" panose="020B0604020202020204" pitchFamily="34" charset="0"/>
        </a:defRPr>
      </a:lvl5pPr>
      <a:lvl6pPr marL="457200" algn="l" defTabSz="582613" rtl="0" fontAlgn="base">
        <a:spcBef>
          <a:spcPct val="0"/>
        </a:spcBef>
        <a:spcAft>
          <a:spcPct val="0"/>
        </a:spcAft>
        <a:defRPr>
          <a:solidFill>
            <a:schemeClr val="accent1"/>
          </a:solidFill>
          <a:latin typeface="Arial" panose="020B0604020202020204" pitchFamily="34" charset="0"/>
        </a:defRPr>
      </a:lvl6pPr>
      <a:lvl7pPr marL="914400" algn="l" defTabSz="582613" rtl="0" fontAlgn="base">
        <a:spcBef>
          <a:spcPct val="0"/>
        </a:spcBef>
        <a:spcAft>
          <a:spcPct val="0"/>
        </a:spcAft>
        <a:defRPr>
          <a:solidFill>
            <a:schemeClr val="accent1"/>
          </a:solidFill>
          <a:latin typeface="Arial" panose="020B0604020202020204" pitchFamily="34" charset="0"/>
        </a:defRPr>
      </a:lvl7pPr>
      <a:lvl8pPr marL="1371600" algn="l" defTabSz="582613" rtl="0" fontAlgn="base">
        <a:spcBef>
          <a:spcPct val="0"/>
        </a:spcBef>
        <a:spcAft>
          <a:spcPct val="0"/>
        </a:spcAft>
        <a:defRPr>
          <a:solidFill>
            <a:schemeClr val="accent1"/>
          </a:solidFill>
          <a:latin typeface="Arial" panose="020B0604020202020204" pitchFamily="34" charset="0"/>
        </a:defRPr>
      </a:lvl8pPr>
      <a:lvl9pPr marL="1828800" algn="l" defTabSz="582613" rtl="0" fontAlgn="base">
        <a:spcBef>
          <a:spcPct val="0"/>
        </a:spcBef>
        <a:spcAft>
          <a:spcPct val="0"/>
        </a:spcAft>
        <a:defRPr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144463" indent="-144463" algn="l" defTabSz="582613" rtl="0" eaLnBrk="0" fontAlgn="base" hangingPunct="0">
        <a:lnSpc>
          <a:spcPct val="90000"/>
        </a:lnSpc>
        <a:spcBef>
          <a:spcPts val="638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6563" indent="-144463" algn="l" defTabSz="582613" rtl="0" eaLnBrk="0" fontAlgn="base" hangingPunct="0">
        <a:lnSpc>
          <a:spcPct val="90000"/>
        </a:lnSpc>
        <a:spcBef>
          <a:spcPts val="32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28663" indent="-144463" algn="l" defTabSz="582613" rtl="0" eaLnBrk="0" fontAlgn="base" hangingPunct="0">
        <a:lnSpc>
          <a:spcPct val="90000"/>
        </a:lnSpc>
        <a:spcBef>
          <a:spcPts val="325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19175" indent="-144463" algn="l" defTabSz="582613" rtl="0" eaLnBrk="0" fontAlgn="base" hangingPunct="0">
        <a:lnSpc>
          <a:spcPct val="90000"/>
        </a:lnSpc>
        <a:spcBef>
          <a:spcPts val="325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311275" indent="-144463" algn="l" defTabSz="582613" rtl="0" eaLnBrk="0" fontAlgn="base" hangingPunct="0">
        <a:lnSpc>
          <a:spcPct val="90000"/>
        </a:lnSpc>
        <a:spcBef>
          <a:spcPts val="325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371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5303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688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8472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585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317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755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634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7924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951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1095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268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tags" Target="../tags/tag93.xml"/><Relationship Id="rId18" Type="http://schemas.openxmlformats.org/officeDocument/2006/relationships/image" Target="../media/image23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tags" Target="../tags/tag92.xml"/><Relationship Id="rId17" Type="http://schemas.openxmlformats.org/officeDocument/2006/relationships/image" Target="../media/image1.emf"/><Relationship Id="rId2" Type="http://schemas.openxmlformats.org/officeDocument/2006/relationships/tags" Target="../tags/tag82.xml"/><Relationship Id="rId16" Type="http://schemas.openxmlformats.org/officeDocument/2006/relationships/oleObject" Target="../embeddings/oleObject47.bin"/><Relationship Id="rId1" Type="http://schemas.openxmlformats.org/officeDocument/2006/relationships/vmlDrawing" Target="../drawings/vmlDrawing29.vml"/><Relationship Id="rId6" Type="http://schemas.openxmlformats.org/officeDocument/2006/relationships/tags" Target="../tags/tag86.xml"/><Relationship Id="rId11" Type="http://schemas.openxmlformats.org/officeDocument/2006/relationships/tags" Target="../tags/tag91.xml"/><Relationship Id="rId5" Type="http://schemas.openxmlformats.org/officeDocument/2006/relationships/tags" Target="../tags/tag85.xml"/><Relationship Id="rId15" Type="http://schemas.openxmlformats.org/officeDocument/2006/relationships/slideLayout" Target="../slideLayouts/slideLayout9.xml"/><Relationship Id="rId10" Type="http://schemas.openxmlformats.org/officeDocument/2006/relationships/tags" Target="../tags/tag90.xml"/><Relationship Id="rId19" Type="http://schemas.openxmlformats.org/officeDocument/2006/relationships/image" Target="../media/image24.png"/><Relationship Id="rId4" Type="http://schemas.openxmlformats.org/officeDocument/2006/relationships/tags" Target="../tags/tag84.xml"/><Relationship Id="rId9" Type="http://schemas.openxmlformats.org/officeDocument/2006/relationships/tags" Target="../tags/tag89.xml"/><Relationship Id="rId14" Type="http://schemas.openxmlformats.org/officeDocument/2006/relationships/tags" Target="../tags/tag9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4.png"/><Relationship Id="rId2" Type="http://schemas.openxmlformats.org/officeDocument/2006/relationships/tags" Target="../tags/tag58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emf"/><Relationship Id="rId2" Type="http://schemas.openxmlformats.org/officeDocument/2006/relationships/tags" Target="../tags/tag59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1.emf"/><Relationship Id="rId4" Type="http://schemas.openxmlformats.org/officeDocument/2006/relationships/oleObject" Target="../embeddings/oleObject3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60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61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3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6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oleObject" Target="../embeddings/oleObject39.bin"/><Relationship Id="rId26" Type="http://schemas.openxmlformats.org/officeDocument/2006/relationships/oleObject" Target="../embeddings/oleObject43.bin"/><Relationship Id="rId3" Type="http://schemas.openxmlformats.org/officeDocument/2006/relationships/tags" Target="../tags/tag64.xml"/><Relationship Id="rId21" Type="http://schemas.openxmlformats.org/officeDocument/2006/relationships/image" Target="../media/image18.png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image" Target="../media/image1.emf"/><Relationship Id="rId25" Type="http://schemas.openxmlformats.org/officeDocument/2006/relationships/image" Target="../media/image20.png"/><Relationship Id="rId2" Type="http://schemas.openxmlformats.org/officeDocument/2006/relationships/tags" Target="../tags/tag63.xml"/><Relationship Id="rId16" Type="http://schemas.openxmlformats.org/officeDocument/2006/relationships/oleObject" Target="../embeddings/oleObject38.bin"/><Relationship Id="rId20" Type="http://schemas.openxmlformats.org/officeDocument/2006/relationships/oleObject" Target="../embeddings/oleObject40.bin"/><Relationship Id="rId29" Type="http://schemas.openxmlformats.org/officeDocument/2006/relationships/image" Target="../media/image22.png"/><Relationship Id="rId1" Type="http://schemas.openxmlformats.org/officeDocument/2006/relationships/vmlDrawing" Target="../drawings/vmlDrawing26.v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oleObject" Target="../embeddings/oleObject42.bin"/><Relationship Id="rId5" Type="http://schemas.openxmlformats.org/officeDocument/2006/relationships/tags" Target="../tags/tag66.xml"/><Relationship Id="rId15" Type="http://schemas.openxmlformats.org/officeDocument/2006/relationships/slideLayout" Target="../slideLayouts/slideLayout9.xml"/><Relationship Id="rId23" Type="http://schemas.openxmlformats.org/officeDocument/2006/relationships/image" Target="../media/image19.png"/><Relationship Id="rId28" Type="http://schemas.openxmlformats.org/officeDocument/2006/relationships/oleObject" Target="../embeddings/oleObject44.bin"/><Relationship Id="rId10" Type="http://schemas.openxmlformats.org/officeDocument/2006/relationships/tags" Target="../tags/tag71.xml"/><Relationship Id="rId19" Type="http://schemas.openxmlformats.org/officeDocument/2006/relationships/image" Target="../media/image17.png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oleObject" Target="../embeddings/oleObject41.bin"/><Relationship Id="rId27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7.xml"/><Relationship Id="rId7" Type="http://schemas.openxmlformats.org/officeDocument/2006/relationships/oleObject" Target="../embeddings/oleObject45.bin"/><Relationship Id="rId2" Type="http://schemas.openxmlformats.org/officeDocument/2006/relationships/tags" Target="../tags/tag76.xml"/><Relationship Id="rId1" Type="http://schemas.openxmlformats.org/officeDocument/2006/relationships/vmlDrawing" Target="../drawings/vmlDrawing27.v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6.bin"/><Relationship Id="rId4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Placeholder 4"/>
          <p:cNvSpPr>
            <a:spLocks noGrp="1"/>
          </p:cNvSpPr>
          <p:nvPr>
            <p:ph type="body" sz="quarter" idx="13"/>
          </p:nvPr>
        </p:nvSpPr>
        <p:spPr bwMode="auto">
          <a:xfrm>
            <a:off x="322263" y="5243513"/>
            <a:ext cx="3749675" cy="908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defTabSz="582613"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mtClean="0"/>
              <a:t>2025 ж. шілде</a:t>
            </a:r>
            <a:endParaRPr lang="en-US" altLang="en-US" smtClean="0"/>
          </a:p>
        </p:txBody>
      </p:sp>
      <p:sp>
        <p:nvSpPr>
          <p:cNvPr id="23555" name="Text Placeholder 3"/>
          <p:cNvSpPr>
            <a:spLocks noGrp="1"/>
          </p:cNvSpPr>
          <p:nvPr>
            <p:ph type="body" sz="quarter" idx="12"/>
          </p:nvPr>
        </p:nvSpPr>
        <p:spPr bwMode="auto">
          <a:xfrm>
            <a:off x="322263" y="1614488"/>
            <a:ext cx="4926012" cy="1793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defTabSz="582613"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1800" smtClean="0"/>
              <a:t>«ЕЭК» АҚ-ның тұтынушылар мен басқа да мүдделі тұлғалар алдында бекітілген тарифтік сметаның және инвистициалық бағдарламаның орындалуын, реттеліп көрсетілген қызметтердің сапасы мен сенімділігі көрсеткіштерінің сақталуы және 2026 жылдың 1-жартыжылдығының қорытындысы бойынша есебі.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6" name="Слайд think-cell" r:id="rId16" imgW="360" imgH="360" progId="TCLayout.ActiveDocument.1">
                  <p:embed/>
                </p:oleObj>
              </mc:Choice>
              <mc:Fallback>
                <p:oleObj name="Слайд think-cell" r:id="rId16" imgW="360" imgH="360" progId="TCLayout.ActiveDocument.1">
                  <p:embed/>
                  <p:pic>
                    <p:nvPicPr>
                      <p:cNvPr id="0" name="Object 5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1" name="Заголовок 1"/>
          <p:cNvSpPr>
            <a:spLocks noGrp="1"/>
          </p:cNvSpPr>
          <p:nvPr>
            <p:ph type="title"/>
          </p:nvPr>
        </p:nvSpPr>
        <p:spPr>
          <a:xfrm>
            <a:off x="317500" y="0"/>
            <a:ext cx="10582275" cy="704850"/>
          </a:xfrm>
        </p:spPr>
        <p:txBody>
          <a:bodyPr/>
          <a:lstStyle/>
          <a:p>
            <a:pPr eaLnBrk="1" hangingPunct="1"/>
            <a:r>
              <a:rPr lang="en-US" altLang="en-US" smtClean="0"/>
              <a:t/>
            </a:r>
            <a:br>
              <a:rPr lang="en-US" altLang="en-US" smtClean="0"/>
            </a:br>
            <a:r>
              <a:rPr altLang="en-US" smtClean="0"/>
              <a:t>ЕЭК: Перспективы деятельности (планах развития), в том числе возможных изменениях тарифов                                               </a:t>
            </a:r>
            <a:br>
              <a:rPr altLang="en-US" smtClean="0"/>
            </a:br>
            <a:r>
              <a:rPr altLang="en-US" smtClean="0"/>
              <a:t> </a:t>
            </a:r>
          </a:p>
        </p:txBody>
      </p:sp>
      <p:sp>
        <p:nvSpPr>
          <p:cNvPr id="32772" name="Abgerundetes Rechteck 109"/>
          <p:cNvSpPr>
            <a:spLocks noChangeArrowheads="1"/>
          </p:cNvSpPr>
          <p:nvPr/>
        </p:nvSpPr>
        <p:spPr bwMode="auto">
          <a:xfrm>
            <a:off x="317500" y="1644650"/>
            <a:ext cx="1571625" cy="1490663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E2E2E2"/>
            </a:solidFill>
            <a:miter lim="800000"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600" b="1">
                <a:solidFill>
                  <a:srgbClr val="32373C"/>
                </a:solidFill>
                <a:cs typeface="Arial" panose="020B0604020202020204" pitchFamily="34" charset="0"/>
              </a:rPr>
              <a:t>Тариф</a:t>
            </a:r>
          </a:p>
          <a:p>
            <a:pPr algn="ctr" eaLnBrk="1" hangingPunct="1"/>
            <a:r>
              <a:rPr lang="ru-RU" altLang="en-US" sz="1200" i="1">
                <a:solidFill>
                  <a:srgbClr val="32373C"/>
                </a:solidFill>
                <a:cs typeface="Arial" panose="020B0604020202020204" pitchFamily="34" charset="0"/>
              </a:rPr>
              <a:t>(уәкілетті орган бекіткен)</a:t>
            </a:r>
            <a:endParaRPr lang="en-GB" altLang="en-US" sz="1100" i="1">
              <a:solidFill>
                <a:srgbClr val="32373C"/>
              </a:solidFill>
              <a:cs typeface="Arial" panose="020B0604020202020204" pitchFamily="34" charset="0"/>
            </a:endParaRPr>
          </a:p>
        </p:txBody>
      </p:sp>
      <p:sp>
        <p:nvSpPr>
          <p:cNvPr id="32773" name="Abgerundetes Rechteck 109"/>
          <p:cNvSpPr>
            <a:spLocks/>
          </p:cNvSpPr>
          <p:nvPr/>
        </p:nvSpPr>
        <p:spPr bwMode="auto">
          <a:xfrm>
            <a:off x="317500" y="3779838"/>
            <a:ext cx="1571625" cy="132715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E2E2E2"/>
            </a:solidFill>
            <a:miter lim="800000"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marL="3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600" b="1">
                <a:solidFill>
                  <a:srgbClr val="32373C"/>
                </a:solidFill>
                <a:cs typeface="Arial" panose="020B0604020202020204" pitchFamily="34" charset="0"/>
              </a:rPr>
              <a:t>Инвестициялар</a:t>
            </a:r>
          </a:p>
          <a:p>
            <a:pPr algn="ctr" eaLnBrk="1" hangingPunct="1"/>
            <a:r>
              <a:rPr lang="ru-RU" altLang="en-US" sz="1200" i="1">
                <a:solidFill>
                  <a:srgbClr val="32373C"/>
                </a:solidFill>
                <a:cs typeface="Arial" panose="020B0604020202020204" pitchFamily="34" charset="0"/>
              </a:rPr>
              <a:t>(уәкілетті орган бекіткен)</a:t>
            </a:r>
            <a:endParaRPr lang="en-GB" altLang="en-US" sz="1600" b="1">
              <a:solidFill>
                <a:srgbClr val="32373C"/>
              </a:solidFill>
              <a:cs typeface="Arial" panose="020B0604020202020204" pitchFamily="34" charset="0"/>
            </a:endParaRPr>
          </a:p>
        </p:txBody>
      </p:sp>
      <p:cxnSp>
        <p:nvCxnSpPr>
          <p:cNvPr id="11" name="Straight Connector 418"/>
          <p:cNvCxnSpPr/>
          <p:nvPr/>
        </p:nvCxnSpPr>
        <p:spPr>
          <a:xfrm>
            <a:off x="236538" y="3394075"/>
            <a:ext cx="7883525" cy="0"/>
          </a:xfrm>
          <a:prstGeom prst="line">
            <a:avLst/>
          </a:prstGeom>
          <a:ln w="9525" cap="flat" cmpd="sng" algn="ctr">
            <a:solidFill>
              <a:srgbClr val="B2B2B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5" name="Chart 3"/>
          <p:cNvPicPr>
            <a:picLocks noChangeArrowheads="1"/>
          </p:cNvPicPr>
          <p:nvPr>
            <p:custDataLst>
              <p:tags r:id="rId3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3" y="1500188"/>
            <a:ext cx="27495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>
            <p:custDataLst>
              <p:tags r:id="rId4"/>
            </p:custDataLst>
          </p:nvPr>
        </p:nvSpPr>
        <p:spPr bwMode="auto">
          <a:xfrm>
            <a:off x="3027363" y="3030538"/>
            <a:ext cx="26670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eaLnBrk="1" fontAlgn="auto" hangingPunct="1">
              <a:defRPr/>
            </a:pP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>
            <p:custDataLst>
              <p:tags r:id="rId5"/>
            </p:custDataLst>
          </p:nvPr>
        </p:nvSpPr>
        <p:spPr bwMode="auto">
          <a:xfrm>
            <a:off x="4037013" y="3030538"/>
            <a:ext cx="522287" cy="31750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eaLnBrk="1" fontAlgn="auto" hangingPunct="1">
              <a:defRPr/>
            </a:pP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>
            <p:custDataLst>
              <p:tags r:id="rId6"/>
            </p:custDataLst>
          </p:nvPr>
        </p:nvSpPr>
        <p:spPr bwMode="auto">
          <a:xfrm>
            <a:off x="3027363" y="2998788"/>
            <a:ext cx="2284412" cy="2476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eaLnBrk="1" fontAlgn="auto" hangingPunct="1">
              <a:defRPr/>
            </a:pPr>
            <a:fld id="{080967A1-0986-4695-8A24-7C08D1864157}" type="datetime'''''2''''''''''''''''''''''''''0''''2''''6'''''''''">
              <a:rPr lang="ru-RU" altLang="en-US" sz="900">
                <a:solidFill>
                  <a:schemeClr val="tx1"/>
                </a:solidFill>
              </a:rPr>
              <a:pPr algn="ctr" eaLnBrk="1" fontAlgn="auto" hangingPunct="1">
                <a:defRPr/>
              </a:pPr>
              <a:t>2026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>
            <p:custDataLst>
              <p:tags r:id="rId7"/>
            </p:custDataLst>
          </p:nvPr>
        </p:nvSpPr>
        <p:spPr bwMode="auto">
          <a:xfrm>
            <a:off x="6272213" y="1693863"/>
            <a:ext cx="160337" cy="12065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>
            <p:custDataLst>
              <p:tags r:id="rId8"/>
            </p:custDataLst>
          </p:nvPr>
        </p:nvSpPr>
        <p:spPr bwMode="auto">
          <a:xfrm>
            <a:off x="6483350" y="1690688"/>
            <a:ext cx="55880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eaLnBrk="1" fontAlgn="auto" hangingPunct="1">
              <a:defRPr/>
            </a:pPr>
            <a:fld id="{41254D85-96A7-4EAD-B4F7-B08DA059563A}" type="datetime'''т''''''''е''''нг''е''''''''''''/''''''Г''к''а''л'''''''''''">
              <a:rPr lang="ru-RU" altLang="en-US" sz="900">
                <a:solidFill>
                  <a:schemeClr val="tx1"/>
                </a:solidFill>
              </a:rPr>
              <a:pPr eaLnBrk="1" fontAlgn="auto" hangingPunct="1">
                <a:defRPr/>
              </a:pPr>
              <a:t>тенге/Гкал</a:t>
            </a:fld>
            <a:endParaRPr lang="ru-RU" sz="900" dirty="0">
              <a:solidFill>
                <a:schemeClr val="tx1"/>
              </a:solidFill>
            </a:endParaRPr>
          </a:p>
        </p:txBody>
      </p:sp>
      <p:pic>
        <p:nvPicPr>
          <p:cNvPr id="32781" name="Chart 3"/>
          <p:cNvPicPr>
            <a:picLocks noChangeArrowheads="1"/>
          </p:cNvPicPr>
          <p:nvPr>
            <p:custDataLst>
              <p:tags r:id="rId9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517900"/>
            <a:ext cx="319405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>
            <p:custDataLst>
              <p:tags r:id="rId10"/>
            </p:custDataLst>
          </p:nvPr>
        </p:nvSpPr>
        <p:spPr bwMode="auto">
          <a:xfrm>
            <a:off x="3027363" y="5145088"/>
            <a:ext cx="26670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eaLnBrk="1" fontAlgn="auto" hangingPunct="1">
              <a:defRPr/>
            </a:pP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>
            <p:custDataLst>
              <p:tags r:id="rId11"/>
            </p:custDataLst>
          </p:nvPr>
        </p:nvSpPr>
        <p:spPr bwMode="auto">
          <a:xfrm>
            <a:off x="4037013" y="5145088"/>
            <a:ext cx="26670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eaLnBrk="1" fontAlgn="auto" hangingPunct="1">
              <a:defRPr/>
            </a:pPr>
            <a:endParaRPr lang="ru-RU" altLang="en-US" sz="900" dirty="0">
              <a:solidFill>
                <a:schemeClr val="tx1"/>
              </a:solidFill>
            </a:endParaRPr>
          </a:p>
          <a:p>
            <a:pPr algn="ctr" eaLnBrk="1" fontAlgn="auto" hangingPunct="1">
              <a:defRPr/>
            </a:pP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>
            <p:custDataLst>
              <p:tags r:id="rId12"/>
            </p:custDataLst>
          </p:nvPr>
        </p:nvSpPr>
        <p:spPr bwMode="auto">
          <a:xfrm>
            <a:off x="2860675" y="5145088"/>
            <a:ext cx="245110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eaLnBrk="1" fontAlgn="auto" hangingPunct="1">
              <a:defRPr/>
            </a:pPr>
            <a:fld id="{E67787A8-3D47-46E9-B338-A7C141FCAFAF}" type="datetime'''''''''''''''''''''''2''''''''''''''0''''''''2''''''6'">
              <a:rPr lang="ru-RU" altLang="en-US" sz="900">
                <a:solidFill>
                  <a:schemeClr val="tx1"/>
                </a:solidFill>
              </a:rPr>
              <a:pPr algn="ctr" eaLnBrk="1" fontAlgn="auto" hangingPunct="1">
                <a:defRPr/>
              </a:pPr>
              <a:t>2026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>
            <p:custDataLst>
              <p:tags r:id="rId13"/>
            </p:custDataLst>
          </p:nvPr>
        </p:nvSpPr>
        <p:spPr bwMode="auto">
          <a:xfrm>
            <a:off x="6273800" y="3829050"/>
            <a:ext cx="160338" cy="120650"/>
          </a:xfrm>
          <a:prstGeom prst="rect">
            <a:avLst/>
          </a:prstGeom>
          <a:solidFill>
            <a:srgbClr val="808080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>
            <p:custDataLst>
              <p:tags r:id="rId14"/>
            </p:custDataLst>
          </p:nvPr>
        </p:nvSpPr>
        <p:spPr bwMode="auto">
          <a:xfrm>
            <a:off x="6484938" y="3825875"/>
            <a:ext cx="557212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eaLnBrk="1" fontAlgn="auto" hangingPunct="1">
              <a:defRPr/>
            </a:pPr>
            <a:fld id="{5B6B48D2-E81D-46B5-A2D8-2CBD56CC3E33}" type="datetime'''м''''л''''''''''н.'''' ''''''''''''т''е''''''н''''ге'''">
              <a:rPr lang="ru-RU" altLang="en-US" sz="900">
                <a:solidFill>
                  <a:schemeClr val="tx1"/>
                </a:solidFill>
              </a:rPr>
              <a:pPr eaLnBrk="1" fontAlgn="auto" hangingPunct="1">
                <a:defRPr/>
              </a:pPr>
              <a:t>млн. тенге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8" name="Freeform 140"/>
          <p:cNvSpPr/>
          <p:nvPr/>
        </p:nvSpPr>
        <p:spPr>
          <a:xfrm>
            <a:off x="7778750" y="1220788"/>
            <a:ext cx="3911600" cy="4600575"/>
          </a:xfrm>
          <a:custGeom>
            <a:avLst/>
            <a:gdLst>
              <a:gd name="connsiteX0" fmla="*/ 0 w 937260"/>
              <a:gd name="connsiteY0" fmla="*/ 0 h 350520"/>
              <a:gd name="connsiteX1" fmla="*/ 0 w 937260"/>
              <a:gd name="connsiteY1" fmla="*/ 350520 h 350520"/>
              <a:gd name="connsiteX2" fmla="*/ 937260 w 937260"/>
              <a:gd name="connsiteY2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260" h="350520">
                <a:moveTo>
                  <a:pt x="0" y="0"/>
                </a:moveTo>
                <a:lnTo>
                  <a:pt x="0" y="350520"/>
                </a:lnTo>
                <a:lnTo>
                  <a:pt x="937260" y="350520"/>
                </a:lnTo>
              </a:path>
            </a:pathLst>
          </a:cu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/>
          <a:lstStyle/>
          <a:p>
            <a:pPr defTabSz="583170" eaLnBrk="1" fontAlgn="auto" hangingPunct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ru-RU" sz="1600" dirty="0" err="1">
                <a:solidFill>
                  <a:schemeClr val="accent1"/>
                </a:solidFill>
              </a:rPr>
              <a:t>Іс-шараларды</a:t>
            </a:r>
            <a:r>
              <a:rPr lang="ru-RU" sz="1600" dirty="0">
                <a:solidFill>
                  <a:schemeClr val="accent1"/>
                </a:solidFill>
              </a:rPr>
              <a:t> </a:t>
            </a:r>
            <a:r>
              <a:rPr lang="ru-RU" sz="1600" dirty="0" err="1">
                <a:solidFill>
                  <a:schemeClr val="accent1"/>
                </a:solidFill>
              </a:rPr>
              <a:t>орындау</a:t>
            </a:r>
            <a:r>
              <a:rPr lang="ru-RU" sz="1600" dirty="0">
                <a:solidFill>
                  <a:schemeClr val="accent1"/>
                </a:solidFill>
              </a:rPr>
              <a:t> :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8066088" y="1846263"/>
            <a:ext cx="3735387" cy="3783012"/>
          </a:xfrm>
          <a:prstGeom prst="rect">
            <a:avLst/>
          </a:prstGeom>
          <a:solidFill>
            <a:schemeClr val="lt1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lg"/>
          </a:ln>
        </p:spPr>
        <p:txBody>
          <a:bodyPr lIns="108000" tIns="180000" rIns="72000" bIns="72000" anchor="ctr"/>
          <a:lstStyle/>
          <a:p>
            <a:pPr algn="just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008E22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+mn-lt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жылу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энергиясын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өндіру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бойынша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қызметтерді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үздіксіз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көрсетуді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қамтамасыз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етуге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болатын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негізгі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жабдықты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техникалық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жарамды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күйде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ұстауды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қамтамасыз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ету</a:t>
            </a:r>
            <a:r>
              <a:rPr lang="ru-RU" sz="1600" kern="0" dirty="0">
                <a:cs typeface="Arial" panose="020B0604020202020204" pitchFamily="34" charset="0"/>
              </a:rPr>
              <a:t>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008E22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+mn-lt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төтенше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немесе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күтпеген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жағдайларды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жоюға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үнемі</a:t>
            </a:r>
            <a:r>
              <a:rPr lang="ru-RU" sz="1600" kern="0" dirty="0"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cs typeface="Arial" panose="020B0604020202020204" pitchFamily="34" charset="0"/>
              </a:rPr>
              <a:t>дайын</a:t>
            </a:r>
            <a:r>
              <a:rPr lang="ru-RU" sz="1600" kern="0" dirty="0">
                <a:cs typeface="Arial" panose="020B0604020202020204" pitchFamily="34" charset="0"/>
              </a:rPr>
              <a:t> болу;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008E22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жабдықтың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тиімділігін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және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ұсынылатын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реттелетін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қызметтердің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сапасын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арттыру</a:t>
            </a:r>
            <a:endParaRPr lang="ru-RU" sz="1600" dirty="0">
              <a:latin typeface="+mn-lt"/>
            </a:endParaRPr>
          </a:p>
        </p:txBody>
      </p:sp>
      <p:grpSp>
        <p:nvGrpSpPr>
          <p:cNvPr id="32789" name="Group 37"/>
          <p:cNvGrpSpPr>
            <a:grpSpLocks/>
          </p:cNvGrpSpPr>
          <p:nvPr/>
        </p:nvGrpSpPr>
        <p:grpSpPr bwMode="auto">
          <a:xfrm>
            <a:off x="7494588" y="1827213"/>
            <a:ext cx="171450" cy="3051175"/>
            <a:chOff x="10288826" y="2803525"/>
            <a:chExt cx="172580" cy="3051175"/>
          </a:xfrm>
        </p:grpSpPr>
        <p:grpSp>
          <p:nvGrpSpPr>
            <p:cNvPr id="32791" name="Group 20"/>
            <p:cNvGrpSpPr>
              <a:grpSpLocks/>
            </p:cNvGrpSpPr>
            <p:nvPr/>
          </p:nvGrpSpPr>
          <p:grpSpPr bwMode="auto">
            <a:xfrm>
              <a:off x="10288826" y="4094462"/>
              <a:ext cx="172580" cy="469699"/>
              <a:chOff x="3531025" y="4266495"/>
              <a:chExt cx="392739" cy="823525"/>
            </a:xfrm>
          </p:grpSpPr>
          <p:sp>
            <p:nvSpPr>
              <p:cNvPr id="57" name="Freeform 21"/>
              <p:cNvSpPr/>
              <p:nvPr/>
            </p:nvSpPr>
            <p:spPr>
              <a:xfrm>
                <a:off x="3636482" y="4265969"/>
                <a:ext cx="287282" cy="823877"/>
              </a:xfrm>
              <a:custGeom>
                <a:avLst/>
                <a:gdLst>
                  <a:gd name="connsiteX0" fmla="*/ 0 w 485775"/>
                  <a:gd name="connsiteY0" fmla="*/ 0 h 962025"/>
                  <a:gd name="connsiteX1" fmla="*/ 485775 w 485775"/>
                  <a:gd name="connsiteY1" fmla="*/ 485775 h 962025"/>
                  <a:gd name="connsiteX2" fmla="*/ 9525 w 485775"/>
                  <a:gd name="connsiteY2" fmla="*/ 962025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5" h="962025">
                    <a:moveTo>
                      <a:pt x="0" y="0"/>
                    </a:moveTo>
                    <a:lnTo>
                      <a:pt x="485775" y="485775"/>
                    </a:lnTo>
                    <a:lnTo>
                      <a:pt x="9525" y="962025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Freeform 23"/>
              <p:cNvSpPr/>
              <p:nvPr/>
            </p:nvSpPr>
            <p:spPr>
              <a:xfrm>
                <a:off x="3531025" y="4265969"/>
                <a:ext cx="287280" cy="823877"/>
              </a:xfrm>
              <a:custGeom>
                <a:avLst/>
                <a:gdLst>
                  <a:gd name="connsiteX0" fmla="*/ 0 w 485775"/>
                  <a:gd name="connsiteY0" fmla="*/ 0 h 962025"/>
                  <a:gd name="connsiteX1" fmla="*/ 485775 w 485775"/>
                  <a:gd name="connsiteY1" fmla="*/ 485775 h 962025"/>
                  <a:gd name="connsiteX2" fmla="*/ 9525 w 485775"/>
                  <a:gd name="connsiteY2" fmla="*/ 962025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5" h="962025">
                    <a:moveTo>
                      <a:pt x="0" y="0"/>
                    </a:moveTo>
                    <a:lnTo>
                      <a:pt x="485775" y="485775"/>
                    </a:lnTo>
                    <a:lnTo>
                      <a:pt x="9525" y="962025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cxnSp>
          <p:nvCxnSpPr>
            <p:cNvPr id="55" name="Прямая соединительная линия 5"/>
            <p:cNvCxnSpPr/>
            <p:nvPr/>
          </p:nvCxnSpPr>
          <p:spPr>
            <a:xfrm>
              <a:off x="10311197" y="2803525"/>
              <a:ext cx="0" cy="1135062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" name="Прямая соединительная линия 6"/>
            <p:cNvCxnSpPr/>
            <p:nvPr/>
          </p:nvCxnSpPr>
          <p:spPr>
            <a:xfrm>
              <a:off x="10311197" y="4719637"/>
              <a:ext cx="0" cy="1135063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2790" name="Прямоугольник 2"/>
          <p:cNvSpPr>
            <a:spLocks noChangeArrowheads="1"/>
          </p:cNvSpPr>
          <p:nvPr/>
        </p:nvSpPr>
        <p:spPr bwMode="auto">
          <a:xfrm>
            <a:off x="3027363" y="2998788"/>
            <a:ext cx="8985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en-US" sz="9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317500" y="0"/>
            <a:ext cx="10582275" cy="704850"/>
          </a:xfrm>
        </p:spPr>
        <p:txBody>
          <a:bodyPr/>
          <a:lstStyle/>
          <a:p>
            <a:pPr eaLnBrk="1" hangingPunct="1"/>
            <a:r>
              <a:rPr altLang="en-US" smtClean="0"/>
              <a:t>Информация об оказываемой услуге – подача воды по распределительным сетям (малая мощность)</a:t>
            </a:r>
          </a:p>
        </p:txBody>
      </p:sp>
      <p:sp>
        <p:nvSpPr>
          <p:cNvPr id="33795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317500" y="704850"/>
            <a:ext cx="11633200" cy="6026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endParaRPr lang="ru-RU" altLang="en-US" sz="1200" b="1" smtClean="0">
              <a:solidFill>
                <a:srgbClr val="434B4F"/>
              </a:solidFill>
              <a:cs typeface="Arial" panose="020B0604020202020204" pitchFamily="34" charset="0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endParaRPr lang="ru-RU" altLang="en-US" sz="1200" b="1" smtClean="0">
              <a:solidFill>
                <a:srgbClr val="434B4F"/>
              </a:solidFill>
              <a:cs typeface="Arial" panose="020B0604020202020204" pitchFamily="34" charset="0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endParaRPr lang="ru-RU" altLang="en-US" sz="1200" b="1" smtClean="0">
              <a:solidFill>
                <a:srgbClr val="434B4F"/>
              </a:solidFill>
              <a:cs typeface="Arial" panose="020B0604020202020204" pitchFamily="34" charset="0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endParaRPr lang="ru-RU" altLang="en-US" sz="1200" b="1" smtClean="0">
              <a:solidFill>
                <a:srgbClr val="434B4F"/>
              </a:solidFill>
              <a:cs typeface="Arial" panose="020B0604020202020204" pitchFamily="34" charset="0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endParaRPr lang="ru-RU" altLang="en-US" sz="1200" b="1" smtClean="0">
              <a:solidFill>
                <a:srgbClr val="434B4F"/>
              </a:solidFill>
              <a:cs typeface="Arial" panose="020B0604020202020204" pitchFamily="34" charset="0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endParaRPr lang="ru-RU" altLang="en-US" sz="1200" b="1" smtClean="0">
              <a:solidFill>
                <a:srgbClr val="434B4F"/>
              </a:solidFill>
              <a:cs typeface="Arial" panose="020B0604020202020204" pitchFamily="34" charset="0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endParaRPr lang="ru-RU" altLang="en-US" sz="1200" b="1" smtClean="0">
              <a:solidFill>
                <a:srgbClr val="434B4F"/>
              </a:solidFill>
              <a:cs typeface="Arial" panose="020B0604020202020204" pitchFamily="34" charset="0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endParaRPr lang="ru-RU" altLang="en-US" sz="1200" b="1" smtClean="0">
              <a:solidFill>
                <a:srgbClr val="434B4F"/>
              </a:solidFill>
              <a:cs typeface="Arial" panose="020B0604020202020204" pitchFamily="34" charset="0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endParaRPr lang="ru-RU" altLang="en-US" sz="1200" b="1" smtClean="0">
              <a:solidFill>
                <a:srgbClr val="434B4F"/>
              </a:solidFill>
              <a:cs typeface="Arial" panose="020B0604020202020204" pitchFamily="34" charset="0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tabLst>
                <a:tab pos="354013" algn="l"/>
              </a:tabLst>
            </a:pPr>
            <a:r>
              <a:rPr lang="ru-RU" altLang="en-US" sz="1400" b="1" smtClean="0">
                <a:solidFill>
                  <a:srgbClr val="434B4F"/>
                </a:solidFill>
                <a:cs typeface="Arial" panose="020B0604020202020204" pitchFamily="34" charset="0"/>
              </a:rPr>
              <a:t>Бекітілген инвестициялық бағдарламаның орындалуы туралы ақпарат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smtClean="0">
                <a:cs typeface="Arial" panose="020B0604020202020204" pitchFamily="34" charset="0"/>
              </a:rPr>
              <a:t>Инвестициялық бағдарламаны уәкілетті орган бекіткен жоқ.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smtClean="0"/>
              <a:t>2026 жылдың 1 жартыжылдығында реттеліп көрсетілетін қызметті көрсету кезінде тартылған негізгі құралдар бойынша амортизациялық аударымдардың нақты сомасы 5 075,93 мың теңгені құрады. Бекітілген тарифтік сметада 5 955 мың теңге мөлшерінде амортизациялық аударымдар сомасы көзделген.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smtClean="0"/>
              <a:t>Бекітілген тарифтік сметада көзделген амортизациялық аударымдар сомасы 2026 жылы күрделі жөндеу жөніндегі мынадай іс-шараларды орындауға жалпы сомасы 10 258,96 мың теңгеге жіберілді: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smtClean="0"/>
              <a:t>электр сорғы агрегаты, 2-ші көтеру сорғысы №2, Механикалық сүзгілер №1, 2, 3, 4.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smtClean="0">
                <a:ea typeface="Calibri" panose="020F0502020204030204" pitchFamily="34" charset="0"/>
                <a:cs typeface="Times New Roman" panose="02020603050405020304" pitchFamily="18" charset="0"/>
              </a:rPr>
              <a:t>"ЕЭК" АҚ үшін реттелетін қызметтердің сапасы мен сенімділігі көрсеткіштері және қызмет тиімділігінің көрсеткіштері әзірленбеген және бекітілмеген.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b="1" smtClean="0"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altLang="en-US" sz="1400" b="1" smtClean="0">
                <a:solidFill>
                  <a:srgbClr val="434B4F"/>
                </a:solidFill>
                <a:latin typeface="Arial (Основной текст)"/>
                <a:cs typeface="Times New Roman" panose="02020603050405020304" pitchFamily="18" charset="0"/>
              </a:rPr>
              <a:t>2026 жылғы 1 жартыжылдықтағы тарифтік сметаның бап бойынша орындалуы туралы ақпарат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smtClean="0"/>
              <a:t>"ЕЭК" АҚ-ның 2026 жылғы 1 жартыжылдықтағы реттелетін қызмет көрсетуге жұмсаған шығындары 28 665,64 мың теңгені құрады, бекітілген тарифтік сметадан 139% - ға артық.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smtClean="0"/>
              <a:t>Жалпы тарифтік смета бойынша шығындардың артық шығыны жалақының өсуіне, бекітілген тарифтік сметада көзделмеген шығындардың болуына және инфляциялық процеске байланысты.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b="1" smtClean="0">
                <a:latin typeface="Arial (Основной текст)"/>
              </a:rPr>
              <a:t>3. Көрсетілген қызметтердің көлемі туралы ақпарат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smtClean="0"/>
              <a:t>Бекітілген тарифтік сметада көрсетілетін қызметтердің көлемі 407,3 мың м3 құрайды. 2026 жылдың 1 жартыжылдығында көрсетілетін қызметтердің нақты көлемі 179,48 мың м3 құрады.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b="1" smtClean="0">
                <a:latin typeface="Arial (Основной текст)"/>
              </a:rPr>
              <a:t>4. Негізгі қаржы-экономикалық көрсеткіштер туралы ақпарат</a:t>
            </a: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smtClean="0">
                <a:latin typeface="Arial (Основной текст)"/>
              </a:rPr>
              <a:t>Кіріс – </a:t>
            </a:r>
            <a:r>
              <a:rPr lang="ru-RU" altLang="en-US" sz="1400" smtClean="0"/>
              <a:t> </a:t>
            </a:r>
            <a:r>
              <a:rPr lang="ru-RU" altLang="en-US" sz="1400" b="1" smtClean="0">
                <a:solidFill>
                  <a:schemeClr val="accent1"/>
                </a:solidFill>
              </a:rPr>
              <a:t>9 094,30 </a:t>
            </a:r>
            <a:r>
              <a:rPr lang="ru-RU" altLang="en-US" sz="1400" smtClean="0">
                <a:latin typeface="Arial (Основной текст)"/>
              </a:rPr>
              <a:t>мың. тенге, </a:t>
            </a:r>
          </a:p>
          <a:p>
            <a:pPr defTabSz="542925" eaLnBrk="1" hangingPunct="1">
              <a:spcBef>
                <a:spcPct val="0"/>
              </a:spcBef>
              <a:tabLst>
                <a:tab pos="354013" algn="l"/>
              </a:tabLst>
            </a:pPr>
            <a:r>
              <a:rPr lang="ru-RU" altLang="en-US" sz="1400" smtClean="0">
                <a:latin typeface="Arial (Основной текст)"/>
              </a:rPr>
              <a:t>Шығындар – </a:t>
            </a:r>
            <a:r>
              <a:rPr lang="ru-RU" altLang="en-US" sz="1400" b="1" smtClean="0">
                <a:solidFill>
                  <a:schemeClr val="accent1"/>
                </a:solidFill>
              </a:rPr>
              <a:t>28 665,64 </a:t>
            </a:r>
            <a:r>
              <a:rPr lang="ru-RU" altLang="en-US" sz="1400" smtClean="0">
                <a:latin typeface="Arial (Основной текст)"/>
              </a:rPr>
              <a:t>мың. тенге. </a:t>
            </a:r>
          </a:p>
          <a:p>
            <a:pPr defTabSz="542925" eaLnBrk="1" hangingPunct="1">
              <a:spcBef>
                <a:spcPct val="0"/>
              </a:spcBef>
              <a:tabLst>
                <a:tab pos="354013" algn="l"/>
              </a:tabLst>
            </a:pPr>
            <a:r>
              <a:rPr lang="ru-RU" altLang="en-US" sz="1400" smtClean="0">
                <a:latin typeface="Arial (Основной текст)"/>
              </a:rPr>
              <a:t>Залал – </a:t>
            </a:r>
            <a:r>
              <a:rPr lang="ru-RU" altLang="en-US" sz="1400" b="1" smtClean="0">
                <a:solidFill>
                  <a:schemeClr val="accent1"/>
                </a:solidFill>
              </a:rPr>
              <a:t>19 571,34 </a:t>
            </a:r>
            <a:r>
              <a:rPr lang="ru-RU" altLang="en-US" sz="1400" smtClean="0">
                <a:latin typeface="Arial (Основной текст)"/>
              </a:rPr>
              <a:t>мың. тенге </a:t>
            </a:r>
          </a:p>
          <a:p>
            <a:pPr defTabSz="542925" eaLnBrk="1" hangingPunct="1">
              <a:spcBef>
                <a:spcPct val="0"/>
              </a:spcBef>
              <a:tabLst>
                <a:tab pos="354013" algn="l"/>
              </a:tabLst>
            </a:pPr>
            <a:endParaRPr lang="ru-RU" altLang="en-US" sz="1400" smtClean="0">
              <a:latin typeface="Arial (Основной текст)"/>
            </a:endParaRPr>
          </a:p>
          <a:p>
            <a:pPr algn="just" defTabSz="542925" eaLnBrk="1" hangingPunct="1">
              <a:spcBef>
                <a:spcPct val="0"/>
              </a:spcBef>
              <a:spcAft>
                <a:spcPts val="600"/>
              </a:spcAft>
              <a:tabLst>
                <a:tab pos="354013" algn="l"/>
              </a:tabLst>
            </a:pPr>
            <a:r>
              <a:rPr lang="ru-RU" altLang="en-US" sz="1400" b="1" smtClean="0">
                <a:cs typeface="Arial" panose="020B0604020202020204" pitchFamily="34" charset="0"/>
              </a:rPr>
              <a:t>2026 жылғы 1 жартыжылдықта көрсетілетін қызметтердің сапасына тұтынушылар тарапынан шағымдар қабылданбайды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0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0" name="Objec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19" name="Заголовок 1"/>
          <p:cNvSpPr>
            <a:spLocks noGrp="1"/>
          </p:cNvSpPr>
          <p:nvPr>
            <p:ph type="body" sz="quarter" idx="11"/>
          </p:nvPr>
        </p:nvSpPr>
        <p:spPr bwMode="auto">
          <a:xfrm>
            <a:off x="314325" y="5243513"/>
            <a:ext cx="11557000" cy="1614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altLang="en-US" smtClean="0">
                <a:solidFill>
                  <a:schemeClr val="accent1"/>
                </a:solidFill>
              </a:rPr>
              <a:t>Назарларыңызға рақмет!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4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4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0" name="Object 4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317500" y="0"/>
            <a:ext cx="10582275" cy="704850"/>
          </a:xfrm>
        </p:spPr>
        <p:txBody>
          <a:bodyPr/>
          <a:lstStyle/>
          <a:p>
            <a:pPr eaLnBrk="1" hangingPunct="1"/>
            <a:r>
              <a:rPr altLang="en-US" smtClean="0"/>
              <a:t>ЕЭК:  Табиғи монополия субъектісі туралы жалпы ақпарат</a:t>
            </a:r>
          </a:p>
        </p:txBody>
      </p:sp>
      <p:sp>
        <p:nvSpPr>
          <p:cNvPr id="24580" name="Прямоугольник 7"/>
          <p:cNvSpPr>
            <a:spLocks noChangeArrowheads="1"/>
          </p:cNvSpPr>
          <p:nvPr/>
        </p:nvSpPr>
        <p:spPr bwMode="auto">
          <a:xfrm>
            <a:off x="317500" y="4041775"/>
            <a:ext cx="5499100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en-US" sz="1600" u="sng"/>
              <a:t>2026 жылға арналған реттелетін қызметтердің тарифтері: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en-US" sz="1600"/>
              <a:t>Жылу энергиясын өндіру-1 804,81 теңге / ГкалТарату желілері бойынша су беру-50,67 теңге / м3</a:t>
            </a:r>
          </a:p>
        </p:txBody>
      </p:sp>
      <p:sp>
        <p:nvSpPr>
          <p:cNvPr id="24581" name="Прямоугольник 8"/>
          <p:cNvSpPr>
            <a:spLocks noChangeArrowheads="1"/>
          </p:cNvSpPr>
          <p:nvPr/>
        </p:nvSpPr>
        <p:spPr bwMode="auto">
          <a:xfrm>
            <a:off x="306388" y="6194425"/>
            <a:ext cx="110188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en-US" sz="1600">
                <a:solidFill>
                  <a:srgbClr val="000000"/>
                </a:solidFill>
              </a:rPr>
              <a:t>"ЕЭК" АҚ үшін реттелетін қызметтердің сапасы мен сенімділігі көрсеткіштері және қызмет тиімділігінің көрсеткіштері әзірленбеген және бекітілмеген</a:t>
            </a:r>
            <a:r>
              <a:rPr lang="ru-RU" altLang="en-US" sz="1600" b="1">
                <a:solidFill>
                  <a:srgbClr val="000000"/>
                </a:solidFill>
              </a:rPr>
              <a:t>. </a:t>
            </a:r>
            <a:endParaRPr lang="ru-RU" altLang="en-US" sz="1600" b="1"/>
          </a:p>
        </p:txBody>
      </p:sp>
      <p:pic>
        <p:nvPicPr>
          <p:cNvPr id="2458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75" y="1617663"/>
            <a:ext cx="293370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63" y="3336925"/>
            <a:ext cx="3114675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Box 3"/>
          <p:cNvSpPr txBox="1">
            <a:spLocks noChangeArrowheads="1"/>
          </p:cNvSpPr>
          <p:nvPr/>
        </p:nvSpPr>
        <p:spPr bwMode="auto">
          <a:xfrm>
            <a:off x="317500" y="827088"/>
            <a:ext cx="111839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600"/>
              <a:t>"Еуроазиялық энергетикалық корпорация" АҚ (ЕЭК) - 1996 жылы құрылған Қазақстандағы электр энергиясы мен көмірді ірі жеткізушілердің бірі.</a:t>
            </a:r>
          </a:p>
        </p:txBody>
      </p:sp>
      <p:sp>
        <p:nvSpPr>
          <p:cNvPr id="24585" name="TextBox 5"/>
          <p:cNvSpPr txBox="1">
            <a:spLocks noChangeArrowheads="1"/>
          </p:cNvSpPr>
          <p:nvPr/>
        </p:nvSpPr>
        <p:spPr bwMode="auto">
          <a:xfrm>
            <a:off x="317500" y="1352550"/>
            <a:ext cx="766127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en-US" sz="1600"/>
              <a:t>"ЕЭК" АҚ мынадай қызмет түрлері бойынша табиғи монополиялар субъектісі болып табылады: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en-US" sz="1600" b="1"/>
              <a:t>жылу энергиясын өндіру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en-US" sz="1600" b="1"/>
              <a:t>тарату желілері арқылы су беру.  </a:t>
            </a:r>
            <a:r>
              <a:rPr lang="ru-RU" altLang="en-US" sz="1600" i="1"/>
              <a:t>2017 жылдан бастап "тарату желілері арқылы су беру" қызметінің түрі бойынша кәсіпорын қуаты аз табиғи монополиялардың субъектісі болып табылады.</a:t>
            </a:r>
          </a:p>
        </p:txBody>
      </p:sp>
      <p:grpSp>
        <p:nvGrpSpPr>
          <p:cNvPr id="24586" name="Group 490"/>
          <p:cNvGrpSpPr>
            <a:grpSpLocks/>
          </p:cNvGrpSpPr>
          <p:nvPr/>
        </p:nvGrpSpPr>
        <p:grpSpPr bwMode="auto">
          <a:xfrm>
            <a:off x="519113" y="2297113"/>
            <a:ext cx="369887" cy="368300"/>
            <a:chOff x="-3314701" y="4416426"/>
            <a:chExt cx="369888" cy="368300"/>
          </a:xfrm>
        </p:grpSpPr>
        <p:sp>
          <p:nvSpPr>
            <p:cNvPr id="24592" name="Freeform 63"/>
            <p:cNvSpPr>
              <a:spLocks/>
            </p:cNvSpPr>
            <p:nvPr/>
          </p:nvSpPr>
          <p:spPr bwMode="auto">
            <a:xfrm>
              <a:off x="-3314701" y="4416426"/>
              <a:ext cx="369888" cy="368300"/>
            </a:xfrm>
            <a:custGeom>
              <a:avLst/>
              <a:gdLst>
                <a:gd name="T0" fmla="*/ 2147483646 w 283"/>
                <a:gd name="T1" fmla="*/ 2147483646 h 283"/>
                <a:gd name="T2" fmla="*/ 2147483646 w 283"/>
                <a:gd name="T3" fmla="*/ 2147483646 h 283"/>
                <a:gd name="T4" fmla="*/ 2147483646 w 283"/>
                <a:gd name="T5" fmla="*/ 2147483646 h 283"/>
                <a:gd name="T6" fmla="*/ 2147483646 w 283"/>
                <a:gd name="T7" fmla="*/ 2147483646 h 283"/>
                <a:gd name="T8" fmla="*/ 2147483646 w 283"/>
                <a:gd name="T9" fmla="*/ 2147483646 h 283"/>
                <a:gd name="T10" fmla="*/ 2147483646 w 283"/>
                <a:gd name="T11" fmla="*/ 2147483646 h 283"/>
                <a:gd name="T12" fmla="*/ 2147483646 w 283"/>
                <a:gd name="T13" fmla="*/ 2147483646 h 283"/>
                <a:gd name="T14" fmla="*/ 2147483646 w 283"/>
                <a:gd name="T15" fmla="*/ 2147483646 h 283"/>
                <a:gd name="T16" fmla="*/ 2147483646 w 283"/>
                <a:gd name="T17" fmla="*/ 2147483646 h 283"/>
                <a:gd name="T18" fmla="*/ 2147483646 w 283"/>
                <a:gd name="T19" fmla="*/ 2147483646 h 283"/>
                <a:gd name="T20" fmla="*/ 2147483646 w 283"/>
                <a:gd name="T21" fmla="*/ 2147483646 h 283"/>
                <a:gd name="T22" fmla="*/ 2147483646 w 283"/>
                <a:gd name="T23" fmla="*/ 2147483646 h 283"/>
                <a:gd name="T24" fmla="*/ 2147483646 w 283"/>
                <a:gd name="T25" fmla="*/ 2147483646 h 283"/>
                <a:gd name="T26" fmla="*/ 2147483646 w 283"/>
                <a:gd name="T27" fmla="*/ 2147483646 h 283"/>
                <a:gd name="T28" fmla="*/ 2147483646 w 283"/>
                <a:gd name="T29" fmla="*/ 2147483646 h 283"/>
                <a:gd name="T30" fmla="*/ 2147483646 w 283"/>
                <a:gd name="T31" fmla="*/ 2147483646 h 283"/>
                <a:gd name="T32" fmla="*/ 2147483646 w 283"/>
                <a:gd name="T33" fmla="*/ 2147483646 h 283"/>
                <a:gd name="T34" fmla="*/ 2147483646 w 283"/>
                <a:gd name="T35" fmla="*/ 2147483646 h 283"/>
                <a:gd name="T36" fmla="*/ 2147483646 w 283"/>
                <a:gd name="T37" fmla="*/ 2147483646 h 283"/>
                <a:gd name="T38" fmla="*/ 2147483646 w 283"/>
                <a:gd name="T39" fmla="*/ 2147483646 h 283"/>
                <a:gd name="T40" fmla="*/ 2147483646 w 283"/>
                <a:gd name="T41" fmla="*/ 2147483646 h 283"/>
                <a:gd name="T42" fmla="*/ 2147483646 w 283"/>
                <a:gd name="T43" fmla="*/ 2147483646 h 283"/>
                <a:gd name="T44" fmla="*/ 2147483646 w 283"/>
                <a:gd name="T45" fmla="*/ 2147483646 h 283"/>
                <a:gd name="T46" fmla="*/ 2147483646 w 283"/>
                <a:gd name="T47" fmla="*/ 2147483646 h 283"/>
                <a:gd name="T48" fmla="*/ 2147483646 w 283"/>
                <a:gd name="T49" fmla="*/ 2147483646 h 283"/>
                <a:gd name="T50" fmla="*/ 2147483646 w 283"/>
                <a:gd name="T51" fmla="*/ 2147483646 h 283"/>
                <a:gd name="T52" fmla="*/ 2147483646 w 283"/>
                <a:gd name="T53" fmla="*/ 2147483646 h 283"/>
                <a:gd name="T54" fmla="*/ 2147483646 w 283"/>
                <a:gd name="T55" fmla="*/ 2147483646 h 283"/>
                <a:gd name="T56" fmla="*/ 2147483646 w 283"/>
                <a:gd name="T57" fmla="*/ 2147483646 h 283"/>
                <a:gd name="T58" fmla="*/ 2147483646 w 283"/>
                <a:gd name="T59" fmla="*/ 2147483646 h 283"/>
                <a:gd name="T60" fmla="*/ 2147483646 w 283"/>
                <a:gd name="T61" fmla="*/ 2147483646 h 283"/>
                <a:gd name="T62" fmla="*/ 2147483646 w 283"/>
                <a:gd name="T63" fmla="*/ 2147483646 h 283"/>
                <a:gd name="T64" fmla="*/ 2147483646 w 283"/>
                <a:gd name="T65" fmla="*/ 2147483646 h 283"/>
                <a:gd name="T66" fmla="*/ 2147483646 w 283"/>
                <a:gd name="T67" fmla="*/ 0 h 283"/>
                <a:gd name="T68" fmla="*/ 2147483646 w 283"/>
                <a:gd name="T69" fmla="*/ 2147483646 h 283"/>
                <a:gd name="T70" fmla="*/ 2147483646 w 283"/>
                <a:gd name="T71" fmla="*/ 2147483646 h 283"/>
                <a:gd name="T72" fmla="*/ 2147483646 w 283"/>
                <a:gd name="T73" fmla="*/ 2147483646 h 283"/>
                <a:gd name="T74" fmla="*/ 2147483646 w 283"/>
                <a:gd name="T75" fmla="*/ 2147483646 h 283"/>
                <a:gd name="T76" fmla="*/ 2147483646 w 283"/>
                <a:gd name="T77" fmla="*/ 2147483646 h 283"/>
                <a:gd name="T78" fmla="*/ 2147483646 w 283"/>
                <a:gd name="T79" fmla="*/ 2147483646 h 283"/>
                <a:gd name="T80" fmla="*/ 0 w 283"/>
                <a:gd name="T81" fmla="*/ 2147483646 h 283"/>
                <a:gd name="T82" fmla="*/ 2147483646 w 283"/>
                <a:gd name="T83" fmla="*/ 2147483646 h 283"/>
                <a:gd name="T84" fmla="*/ 2147483646 w 283"/>
                <a:gd name="T85" fmla="*/ 2147483646 h 283"/>
                <a:gd name="T86" fmla="*/ 2147483646 w 283"/>
                <a:gd name="T87" fmla="*/ 2147483646 h 283"/>
                <a:gd name="T88" fmla="*/ 2147483646 w 283"/>
                <a:gd name="T89" fmla="*/ 2147483646 h 283"/>
                <a:gd name="T90" fmla="*/ 2147483646 w 283"/>
                <a:gd name="T91" fmla="*/ 2147483646 h 283"/>
                <a:gd name="T92" fmla="*/ 2147483646 w 283"/>
                <a:gd name="T93" fmla="*/ 2147483646 h 283"/>
                <a:gd name="T94" fmla="*/ 2147483646 w 283"/>
                <a:gd name="T95" fmla="*/ 2147483646 h 283"/>
                <a:gd name="T96" fmla="*/ 2147483646 w 283"/>
                <a:gd name="T97" fmla="*/ 2147483646 h 283"/>
                <a:gd name="T98" fmla="*/ 2147483646 w 283"/>
                <a:gd name="T99" fmla="*/ 2147483646 h 283"/>
                <a:gd name="T100" fmla="*/ 2147483646 w 283"/>
                <a:gd name="T101" fmla="*/ 2147483646 h 283"/>
                <a:gd name="T102" fmla="*/ 2147483646 w 283"/>
                <a:gd name="T103" fmla="*/ 2147483646 h 283"/>
                <a:gd name="T104" fmla="*/ 2147483646 w 283"/>
                <a:gd name="T105" fmla="*/ 2147483646 h 283"/>
                <a:gd name="T106" fmla="*/ 2147483646 w 283"/>
                <a:gd name="T107" fmla="*/ 2147483646 h 283"/>
                <a:gd name="T108" fmla="*/ 2147483646 w 283"/>
                <a:gd name="T109" fmla="*/ 2147483646 h 283"/>
                <a:gd name="T110" fmla="*/ 2147483646 w 283"/>
                <a:gd name="T111" fmla="*/ 2147483646 h 283"/>
                <a:gd name="T112" fmla="*/ 2147483646 w 283"/>
                <a:gd name="T113" fmla="*/ 2147483646 h 28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83" h="283">
                  <a:moveTo>
                    <a:pt x="278" y="115"/>
                  </a:moveTo>
                  <a:cubicBezTo>
                    <a:pt x="262" y="115"/>
                    <a:pt x="262" y="115"/>
                    <a:pt x="262" y="115"/>
                  </a:cubicBezTo>
                  <a:cubicBezTo>
                    <a:pt x="261" y="109"/>
                    <a:pt x="261" y="109"/>
                    <a:pt x="261" y="109"/>
                  </a:cubicBezTo>
                  <a:cubicBezTo>
                    <a:pt x="261" y="109"/>
                    <a:pt x="261" y="109"/>
                    <a:pt x="261" y="109"/>
                  </a:cubicBezTo>
                  <a:cubicBezTo>
                    <a:pt x="259" y="101"/>
                    <a:pt x="259" y="101"/>
                    <a:pt x="259" y="101"/>
                  </a:cubicBezTo>
                  <a:cubicBezTo>
                    <a:pt x="258" y="98"/>
                    <a:pt x="255" y="97"/>
                    <a:pt x="253" y="98"/>
                  </a:cubicBezTo>
                  <a:cubicBezTo>
                    <a:pt x="250" y="98"/>
                    <a:pt x="249" y="101"/>
                    <a:pt x="250" y="103"/>
                  </a:cubicBezTo>
                  <a:cubicBezTo>
                    <a:pt x="252" y="111"/>
                    <a:pt x="252" y="111"/>
                    <a:pt x="252" y="111"/>
                  </a:cubicBezTo>
                  <a:cubicBezTo>
                    <a:pt x="254" y="120"/>
                    <a:pt x="254" y="120"/>
                    <a:pt x="254" y="120"/>
                  </a:cubicBezTo>
                  <a:cubicBezTo>
                    <a:pt x="254" y="122"/>
                    <a:pt x="256" y="124"/>
                    <a:pt x="259" y="124"/>
                  </a:cubicBezTo>
                  <a:cubicBezTo>
                    <a:pt x="274" y="124"/>
                    <a:pt x="274" y="124"/>
                    <a:pt x="274" y="124"/>
                  </a:cubicBezTo>
                  <a:cubicBezTo>
                    <a:pt x="274" y="159"/>
                    <a:pt x="274" y="159"/>
                    <a:pt x="274" y="159"/>
                  </a:cubicBezTo>
                  <a:cubicBezTo>
                    <a:pt x="259" y="159"/>
                    <a:pt x="259" y="159"/>
                    <a:pt x="259" y="159"/>
                  </a:cubicBezTo>
                  <a:cubicBezTo>
                    <a:pt x="256" y="159"/>
                    <a:pt x="254" y="161"/>
                    <a:pt x="254" y="163"/>
                  </a:cubicBezTo>
                  <a:cubicBezTo>
                    <a:pt x="252" y="171"/>
                    <a:pt x="252" y="171"/>
                    <a:pt x="252" y="171"/>
                  </a:cubicBezTo>
                  <a:cubicBezTo>
                    <a:pt x="250" y="179"/>
                    <a:pt x="250" y="179"/>
                    <a:pt x="250" y="179"/>
                  </a:cubicBezTo>
                  <a:cubicBezTo>
                    <a:pt x="249" y="181"/>
                    <a:pt x="250" y="183"/>
                    <a:pt x="252" y="184"/>
                  </a:cubicBezTo>
                  <a:cubicBezTo>
                    <a:pt x="265" y="192"/>
                    <a:pt x="265" y="192"/>
                    <a:pt x="265" y="192"/>
                  </a:cubicBezTo>
                  <a:cubicBezTo>
                    <a:pt x="247" y="223"/>
                    <a:pt x="247" y="223"/>
                    <a:pt x="247" y="223"/>
                  </a:cubicBezTo>
                  <a:cubicBezTo>
                    <a:pt x="235" y="215"/>
                    <a:pt x="235" y="215"/>
                    <a:pt x="235" y="215"/>
                  </a:cubicBezTo>
                  <a:cubicBezTo>
                    <a:pt x="233" y="214"/>
                    <a:pt x="230" y="214"/>
                    <a:pt x="229" y="216"/>
                  </a:cubicBezTo>
                  <a:cubicBezTo>
                    <a:pt x="223" y="222"/>
                    <a:pt x="223" y="222"/>
                    <a:pt x="223" y="222"/>
                  </a:cubicBezTo>
                  <a:cubicBezTo>
                    <a:pt x="216" y="228"/>
                    <a:pt x="216" y="228"/>
                    <a:pt x="216" y="228"/>
                  </a:cubicBezTo>
                  <a:cubicBezTo>
                    <a:pt x="214" y="230"/>
                    <a:pt x="214" y="232"/>
                    <a:pt x="215" y="234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192" y="264"/>
                    <a:pt x="192" y="264"/>
                    <a:pt x="192" y="264"/>
                  </a:cubicBezTo>
                  <a:cubicBezTo>
                    <a:pt x="185" y="252"/>
                    <a:pt x="185" y="252"/>
                    <a:pt x="185" y="252"/>
                  </a:cubicBezTo>
                  <a:cubicBezTo>
                    <a:pt x="184" y="250"/>
                    <a:pt x="182" y="249"/>
                    <a:pt x="180" y="250"/>
                  </a:cubicBezTo>
                  <a:cubicBezTo>
                    <a:pt x="162" y="254"/>
                    <a:pt x="162" y="254"/>
                    <a:pt x="162" y="254"/>
                  </a:cubicBezTo>
                  <a:cubicBezTo>
                    <a:pt x="160" y="254"/>
                    <a:pt x="159" y="256"/>
                    <a:pt x="159" y="258"/>
                  </a:cubicBezTo>
                  <a:cubicBezTo>
                    <a:pt x="159" y="274"/>
                    <a:pt x="159" y="274"/>
                    <a:pt x="159" y="274"/>
                  </a:cubicBezTo>
                  <a:cubicBezTo>
                    <a:pt x="124" y="274"/>
                    <a:pt x="124" y="274"/>
                    <a:pt x="124" y="274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124" y="256"/>
                    <a:pt x="123" y="254"/>
                    <a:pt x="120" y="254"/>
                  </a:cubicBezTo>
                  <a:cubicBezTo>
                    <a:pt x="103" y="250"/>
                    <a:pt x="103" y="250"/>
                    <a:pt x="103" y="250"/>
                  </a:cubicBezTo>
                  <a:cubicBezTo>
                    <a:pt x="101" y="249"/>
                    <a:pt x="99" y="250"/>
                    <a:pt x="98" y="252"/>
                  </a:cubicBezTo>
                  <a:cubicBezTo>
                    <a:pt x="90" y="264"/>
                    <a:pt x="90" y="264"/>
                    <a:pt x="90" y="264"/>
                  </a:cubicBezTo>
                  <a:cubicBezTo>
                    <a:pt x="60" y="247"/>
                    <a:pt x="60" y="247"/>
                    <a:pt x="60" y="247"/>
                  </a:cubicBezTo>
                  <a:cubicBezTo>
                    <a:pt x="67" y="234"/>
                    <a:pt x="67" y="234"/>
                    <a:pt x="67" y="234"/>
                  </a:cubicBezTo>
                  <a:cubicBezTo>
                    <a:pt x="68" y="232"/>
                    <a:pt x="68" y="230"/>
                    <a:pt x="66" y="228"/>
                  </a:cubicBezTo>
                  <a:cubicBezTo>
                    <a:pt x="60" y="223"/>
                    <a:pt x="60" y="223"/>
                    <a:pt x="60" y="223"/>
                  </a:cubicBezTo>
                  <a:cubicBezTo>
                    <a:pt x="54" y="216"/>
                    <a:pt x="54" y="216"/>
                    <a:pt x="54" y="216"/>
                  </a:cubicBezTo>
                  <a:cubicBezTo>
                    <a:pt x="53" y="214"/>
                    <a:pt x="50" y="214"/>
                    <a:pt x="48" y="215"/>
                  </a:cubicBezTo>
                  <a:cubicBezTo>
                    <a:pt x="36" y="223"/>
                    <a:pt x="36" y="223"/>
                    <a:pt x="36" y="223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3" y="183"/>
                    <a:pt x="34" y="181"/>
                    <a:pt x="33" y="179"/>
                  </a:cubicBezTo>
                  <a:cubicBezTo>
                    <a:pt x="31" y="171"/>
                    <a:pt x="31" y="171"/>
                    <a:pt x="31" y="171"/>
                  </a:cubicBezTo>
                  <a:cubicBezTo>
                    <a:pt x="29" y="162"/>
                    <a:pt x="29" y="162"/>
                    <a:pt x="29" y="162"/>
                  </a:cubicBezTo>
                  <a:cubicBezTo>
                    <a:pt x="28" y="160"/>
                    <a:pt x="26" y="159"/>
                    <a:pt x="24" y="159"/>
                  </a:cubicBezTo>
                  <a:cubicBezTo>
                    <a:pt x="9" y="159"/>
                    <a:pt x="9" y="159"/>
                    <a:pt x="9" y="159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6" y="124"/>
                    <a:pt x="28" y="122"/>
                    <a:pt x="29" y="120"/>
                  </a:cubicBezTo>
                  <a:cubicBezTo>
                    <a:pt x="31" y="111"/>
                    <a:pt x="31" y="111"/>
                    <a:pt x="31" y="111"/>
                  </a:cubicBezTo>
                  <a:cubicBezTo>
                    <a:pt x="33" y="103"/>
                    <a:pt x="33" y="103"/>
                    <a:pt x="33" y="103"/>
                  </a:cubicBezTo>
                  <a:cubicBezTo>
                    <a:pt x="34" y="101"/>
                    <a:pt x="33" y="99"/>
                    <a:pt x="31" y="98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0" y="69"/>
                    <a:pt x="53" y="68"/>
                    <a:pt x="54" y="67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66" y="54"/>
                    <a:pt x="66" y="54"/>
                    <a:pt x="66" y="54"/>
                  </a:cubicBezTo>
                  <a:cubicBezTo>
                    <a:pt x="68" y="52"/>
                    <a:pt x="68" y="50"/>
                    <a:pt x="67" y="48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90" y="18"/>
                    <a:pt x="90" y="18"/>
                    <a:pt x="90" y="18"/>
                  </a:cubicBezTo>
                  <a:cubicBezTo>
                    <a:pt x="98" y="30"/>
                    <a:pt x="98" y="30"/>
                    <a:pt x="98" y="30"/>
                  </a:cubicBezTo>
                  <a:cubicBezTo>
                    <a:pt x="99" y="32"/>
                    <a:pt x="101" y="33"/>
                    <a:pt x="103" y="33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3" y="28"/>
                    <a:pt x="124" y="26"/>
                    <a:pt x="124" y="24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59" y="9"/>
                    <a:pt x="159" y="9"/>
                    <a:pt x="159" y="9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6"/>
                    <a:pt x="160" y="28"/>
                    <a:pt x="162" y="28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2" y="33"/>
                    <a:pt x="184" y="32"/>
                    <a:pt x="185" y="30"/>
                  </a:cubicBezTo>
                  <a:cubicBezTo>
                    <a:pt x="192" y="18"/>
                    <a:pt x="192" y="18"/>
                    <a:pt x="192" y="18"/>
                  </a:cubicBezTo>
                  <a:cubicBezTo>
                    <a:pt x="223" y="35"/>
                    <a:pt x="223" y="35"/>
                    <a:pt x="223" y="35"/>
                  </a:cubicBezTo>
                  <a:cubicBezTo>
                    <a:pt x="215" y="48"/>
                    <a:pt x="215" y="48"/>
                    <a:pt x="215" y="48"/>
                  </a:cubicBezTo>
                  <a:cubicBezTo>
                    <a:pt x="214" y="50"/>
                    <a:pt x="214" y="53"/>
                    <a:pt x="216" y="54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9" y="67"/>
                    <a:pt x="229" y="67"/>
                    <a:pt x="229" y="67"/>
                  </a:cubicBezTo>
                  <a:cubicBezTo>
                    <a:pt x="231" y="68"/>
                    <a:pt x="233" y="69"/>
                    <a:pt x="235" y="67"/>
                  </a:cubicBezTo>
                  <a:cubicBezTo>
                    <a:pt x="247" y="60"/>
                    <a:pt x="247" y="60"/>
                    <a:pt x="247" y="60"/>
                  </a:cubicBezTo>
                  <a:cubicBezTo>
                    <a:pt x="267" y="94"/>
                    <a:pt x="267" y="94"/>
                    <a:pt x="267" y="94"/>
                  </a:cubicBezTo>
                  <a:cubicBezTo>
                    <a:pt x="269" y="96"/>
                    <a:pt x="272" y="97"/>
                    <a:pt x="274" y="96"/>
                  </a:cubicBezTo>
                  <a:cubicBezTo>
                    <a:pt x="276" y="95"/>
                    <a:pt x="277" y="92"/>
                    <a:pt x="275" y="89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2" y="49"/>
                    <a:pt x="249" y="49"/>
                    <a:pt x="247" y="50"/>
                  </a:cubicBezTo>
                  <a:cubicBezTo>
                    <a:pt x="233" y="58"/>
                    <a:pt x="233" y="58"/>
                    <a:pt x="233" y="58"/>
                  </a:cubicBezTo>
                  <a:cubicBezTo>
                    <a:pt x="229" y="54"/>
                    <a:pt x="229" y="54"/>
                    <a:pt x="229" y="54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34" y="35"/>
                    <a:pt x="234" y="33"/>
                    <a:pt x="234" y="32"/>
                  </a:cubicBezTo>
                  <a:cubicBezTo>
                    <a:pt x="233" y="31"/>
                    <a:pt x="232" y="30"/>
                    <a:pt x="231" y="29"/>
                  </a:cubicBezTo>
                  <a:cubicBezTo>
                    <a:pt x="193" y="7"/>
                    <a:pt x="193" y="7"/>
                    <a:pt x="193" y="7"/>
                  </a:cubicBezTo>
                  <a:cubicBezTo>
                    <a:pt x="191" y="6"/>
                    <a:pt x="188" y="7"/>
                    <a:pt x="187" y="9"/>
                  </a:cubicBezTo>
                  <a:cubicBezTo>
                    <a:pt x="179" y="23"/>
                    <a:pt x="179" y="23"/>
                    <a:pt x="179" y="23"/>
                  </a:cubicBezTo>
                  <a:cubicBezTo>
                    <a:pt x="168" y="20"/>
                    <a:pt x="168" y="20"/>
                    <a:pt x="168" y="20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68" y="2"/>
                    <a:pt x="166" y="0"/>
                    <a:pt x="163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7" y="0"/>
                    <a:pt x="115" y="2"/>
                    <a:pt x="115" y="5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5" y="7"/>
                    <a:pt x="92" y="6"/>
                    <a:pt x="90" y="7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49" y="31"/>
                    <a:pt x="48" y="34"/>
                    <a:pt x="49" y="36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4" y="49"/>
                    <a:pt x="32" y="49"/>
                    <a:pt x="30" y="51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91"/>
                    <a:pt x="6" y="92"/>
                    <a:pt x="7" y="93"/>
                  </a:cubicBezTo>
                  <a:cubicBezTo>
                    <a:pt x="7" y="94"/>
                    <a:pt x="8" y="95"/>
                    <a:pt x="9" y="96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0" y="115"/>
                    <a:pt x="20" y="115"/>
                    <a:pt x="20" y="115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2" y="115"/>
                    <a:pt x="0" y="117"/>
                    <a:pt x="0" y="119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6"/>
                    <a:pt x="2" y="168"/>
                    <a:pt x="4" y="168"/>
                  </a:cubicBezTo>
                  <a:cubicBezTo>
                    <a:pt x="20" y="168"/>
                    <a:pt x="20" y="168"/>
                    <a:pt x="20" y="168"/>
                  </a:cubicBezTo>
                  <a:cubicBezTo>
                    <a:pt x="22" y="174"/>
                    <a:pt x="22" y="174"/>
                    <a:pt x="22" y="174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9" y="187"/>
                    <a:pt x="9" y="187"/>
                    <a:pt x="9" y="187"/>
                  </a:cubicBezTo>
                  <a:cubicBezTo>
                    <a:pt x="8" y="188"/>
                    <a:pt x="7" y="189"/>
                    <a:pt x="7" y="190"/>
                  </a:cubicBezTo>
                  <a:cubicBezTo>
                    <a:pt x="6" y="191"/>
                    <a:pt x="7" y="192"/>
                    <a:pt x="7" y="193"/>
                  </a:cubicBezTo>
                  <a:cubicBezTo>
                    <a:pt x="30" y="231"/>
                    <a:pt x="30" y="231"/>
                    <a:pt x="30" y="231"/>
                  </a:cubicBezTo>
                  <a:cubicBezTo>
                    <a:pt x="31" y="232"/>
                    <a:pt x="32" y="233"/>
                    <a:pt x="33" y="233"/>
                  </a:cubicBezTo>
                  <a:cubicBezTo>
                    <a:pt x="34" y="234"/>
                    <a:pt x="36" y="234"/>
                    <a:pt x="37" y="233"/>
                  </a:cubicBezTo>
                  <a:cubicBezTo>
                    <a:pt x="50" y="225"/>
                    <a:pt x="50" y="225"/>
                    <a:pt x="50" y="225"/>
                  </a:cubicBezTo>
                  <a:cubicBezTo>
                    <a:pt x="53" y="229"/>
                    <a:pt x="53" y="229"/>
                    <a:pt x="53" y="229"/>
                  </a:cubicBezTo>
                  <a:cubicBezTo>
                    <a:pt x="53" y="229"/>
                    <a:pt x="53" y="229"/>
                    <a:pt x="54" y="229"/>
                  </a:cubicBezTo>
                  <a:cubicBezTo>
                    <a:pt x="57" y="233"/>
                    <a:pt x="57" y="233"/>
                    <a:pt x="57" y="233"/>
                  </a:cubicBezTo>
                  <a:cubicBezTo>
                    <a:pt x="49" y="246"/>
                    <a:pt x="49" y="246"/>
                    <a:pt x="49" y="246"/>
                  </a:cubicBezTo>
                  <a:cubicBezTo>
                    <a:pt x="48" y="249"/>
                    <a:pt x="49" y="252"/>
                    <a:pt x="51" y="253"/>
                  </a:cubicBezTo>
                  <a:cubicBezTo>
                    <a:pt x="90" y="275"/>
                    <a:pt x="90" y="275"/>
                    <a:pt x="90" y="275"/>
                  </a:cubicBezTo>
                  <a:cubicBezTo>
                    <a:pt x="92" y="276"/>
                    <a:pt x="95" y="275"/>
                    <a:pt x="96" y="273"/>
                  </a:cubicBezTo>
                  <a:cubicBezTo>
                    <a:pt x="104" y="259"/>
                    <a:pt x="104" y="259"/>
                    <a:pt x="104" y="259"/>
                  </a:cubicBezTo>
                  <a:cubicBezTo>
                    <a:pt x="115" y="262"/>
                    <a:pt x="115" y="262"/>
                    <a:pt x="115" y="262"/>
                  </a:cubicBezTo>
                  <a:cubicBezTo>
                    <a:pt x="115" y="279"/>
                    <a:pt x="115" y="279"/>
                    <a:pt x="115" y="279"/>
                  </a:cubicBezTo>
                  <a:cubicBezTo>
                    <a:pt x="115" y="281"/>
                    <a:pt x="117" y="283"/>
                    <a:pt x="119" y="283"/>
                  </a:cubicBezTo>
                  <a:cubicBezTo>
                    <a:pt x="163" y="283"/>
                    <a:pt x="163" y="283"/>
                    <a:pt x="163" y="283"/>
                  </a:cubicBezTo>
                  <a:cubicBezTo>
                    <a:pt x="166" y="283"/>
                    <a:pt x="168" y="281"/>
                    <a:pt x="168" y="279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79" y="259"/>
                    <a:pt x="179" y="259"/>
                    <a:pt x="179" y="259"/>
                  </a:cubicBezTo>
                  <a:cubicBezTo>
                    <a:pt x="187" y="273"/>
                    <a:pt x="187" y="273"/>
                    <a:pt x="187" y="273"/>
                  </a:cubicBezTo>
                  <a:cubicBezTo>
                    <a:pt x="188" y="275"/>
                    <a:pt x="191" y="276"/>
                    <a:pt x="193" y="275"/>
                  </a:cubicBezTo>
                  <a:cubicBezTo>
                    <a:pt x="231" y="253"/>
                    <a:pt x="231" y="253"/>
                    <a:pt x="231" y="253"/>
                  </a:cubicBezTo>
                  <a:cubicBezTo>
                    <a:pt x="232" y="252"/>
                    <a:pt x="233" y="251"/>
                    <a:pt x="234" y="250"/>
                  </a:cubicBezTo>
                  <a:cubicBezTo>
                    <a:pt x="234" y="249"/>
                    <a:pt x="234" y="247"/>
                    <a:pt x="233" y="246"/>
                  </a:cubicBezTo>
                  <a:cubicBezTo>
                    <a:pt x="225" y="233"/>
                    <a:pt x="225" y="233"/>
                    <a:pt x="225" y="233"/>
                  </a:cubicBezTo>
                  <a:cubicBezTo>
                    <a:pt x="229" y="229"/>
                    <a:pt x="229" y="229"/>
                    <a:pt x="229" y="229"/>
                  </a:cubicBezTo>
                  <a:cubicBezTo>
                    <a:pt x="229" y="229"/>
                    <a:pt x="229" y="229"/>
                    <a:pt x="229" y="229"/>
                  </a:cubicBezTo>
                  <a:cubicBezTo>
                    <a:pt x="233" y="225"/>
                    <a:pt x="233" y="225"/>
                    <a:pt x="233" y="225"/>
                  </a:cubicBezTo>
                  <a:cubicBezTo>
                    <a:pt x="246" y="233"/>
                    <a:pt x="246" y="233"/>
                    <a:pt x="246" y="233"/>
                  </a:cubicBezTo>
                  <a:cubicBezTo>
                    <a:pt x="248" y="234"/>
                    <a:pt x="249" y="234"/>
                    <a:pt x="250" y="233"/>
                  </a:cubicBezTo>
                  <a:cubicBezTo>
                    <a:pt x="251" y="233"/>
                    <a:pt x="252" y="232"/>
                    <a:pt x="253" y="231"/>
                  </a:cubicBezTo>
                  <a:cubicBezTo>
                    <a:pt x="275" y="193"/>
                    <a:pt x="275" y="193"/>
                    <a:pt x="275" y="193"/>
                  </a:cubicBezTo>
                  <a:cubicBezTo>
                    <a:pt x="277" y="191"/>
                    <a:pt x="276" y="188"/>
                    <a:pt x="274" y="187"/>
                  </a:cubicBezTo>
                  <a:cubicBezTo>
                    <a:pt x="260" y="178"/>
                    <a:pt x="260" y="178"/>
                    <a:pt x="260" y="178"/>
                  </a:cubicBezTo>
                  <a:cubicBezTo>
                    <a:pt x="261" y="174"/>
                    <a:pt x="261" y="174"/>
                    <a:pt x="261" y="174"/>
                  </a:cubicBezTo>
                  <a:cubicBezTo>
                    <a:pt x="261" y="173"/>
                    <a:pt x="261" y="173"/>
                    <a:pt x="261" y="173"/>
                  </a:cubicBezTo>
                  <a:cubicBezTo>
                    <a:pt x="262" y="168"/>
                    <a:pt x="262" y="168"/>
                    <a:pt x="262" y="168"/>
                  </a:cubicBezTo>
                  <a:cubicBezTo>
                    <a:pt x="278" y="168"/>
                    <a:pt x="278" y="168"/>
                    <a:pt x="278" y="168"/>
                  </a:cubicBezTo>
                  <a:cubicBezTo>
                    <a:pt x="281" y="168"/>
                    <a:pt x="283" y="166"/>
                    <a:pt x="283" y="164"/>
                  </a:cubicBezTo>
                  <a:cubicBezTo>
                    <a:pt x="283" y="119"/>
                    <a:pt x="283" y="119"/>
                    <a:pt x="283" y="119"/>
                  </a:cubicBezTo>
                  <a:cubicBezTo>
                    <a:pt x="283" y="117"/>
                    <a:pt x="281" y="115"/>
                    <a:pt x="278" y="115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3" name="Freeform 64"/>
            <p:cNvSpPr>
              <a:spLocks noEditPoints="1"/>
            </p:cNvSpPr>
            <p:nvPr/>
          </p:nvSpPr>
          <p:spPr bwMode="auto">
            <a:xfrm>
              <a:off x="-3238501" y="4470401"/>
              <a:ext cx="215900" cy="255588"/>
            </a:xfrm>
            <a:custGeom>
              <a:avLst/>
              <a:gdLst>
                <a:gd name="T0" fmla="*/ 2147483646 w 165"/>
                <a:gd name="T1" fmla="*/ 2147483646 h 197"/>
                <a:gd name="T2" fmla="*/ 2147483646 w 165"/>
                <a:gd name="T3" fmla="*/ 2147483646 h 197"/>
                <a:gd name="T4" fmla="*/ 2147483646 w 165"/>
                <a:gd name="T5" fmla="*/ 0 h 197"/>
                <a:gd name="T6" fmla="*/ 2147483646 w 165"/>
                <a:gd name="T7" fmla="*/ 0 h 197"/>
                <a:gd name="T8" fmla="*/ 2147483646 w 165"/>
                <a:gd name="T9" fmla="*/ 0 h 197"/>
                <a:gd name="T10" fmla="*/ 2147483646 w 165"/>
                <a:gd name="T11" fmla="*/ 2147483646 h 197"/>
                <a:gd name="T12" fmla="*/ 2147483646 w 165"/>
                <a:gd name="T13" fmla="*/ 2147483646 h 197"/>
                <a:gd name="T14" fmla="*/ 0 w 165"/>
                <a:gd name="T15" fmla="*/ 2147483646 h 197"/>
                <a:gd name="T16" fmla="*/ 2147483646 w 165"/>
                <a:gd name="T17" fmla="*/ 2147483646 h 197"/>
                <a:gd name="T18" fmla="*/ 2147483646 w 165"/>
                <a:gd name="T19" fmla="*/ 2147483646 h 197"/>
                <a:gd name="T20" fmla="*/ 2147483646 w 165"/>
                <a:gd name="T21" fmla="*/ 2147483646 h 197"/>
                <a:gd name="T22" fmla="*/ 2147483646 w 165"/>
                <a:gd name="T23" fmla="*/ 2147483646 h 197"/>
                <a:gd name="T24" fmla="*/ 2147483646 w 165"/>
                <a:gd name="T25" fmla="*/ 2147483646 h 197"/>
                <a:gd name="T26" fmla="*/ 2147483646 w 165"/>
                <a:gd name="T27" fmla="*/ 2147483646 h 197"/>
                <a:gd name="T28" fmla="*/ 2147483646 w 165"/>
                <a:gd name="T29" fmla="*/ 2147483646 h 197"/>
                <a:gd name="T30" fmla="*/ 2147483646 w 165"/>
                <a:gd name="T31" fmla="*/ 2147483646 h 197"/>
                <a:gd name="T32" fmla="*/ 2147483646 w 165"/>
                <a:gd name="T33" fmla="*/ 2147483646 h 197"/>
                <a:gd name="T34" fmla="*/ 2147483646 w 165"/>
                <a:gd name="T35" fmla="*/ 2147483646 h 197"/>
                <a:gd name="T36" fmla="*/ 2147483646 w 165"/>
                <a:gd name="T37" fmla="*/ 2147483646 h 197"/>
                <a:gd name="T38" fmla="*/ 2147483646 w 165"/>
                <a:gd name="T39" fmla="*/ 2147483646 h 197"/>
                <a:gd name="T40" fmla="*/ 2147483646 w 165"/>
                <a:gd name="T41" fmla="*/ 2147483646 h 197"/>
                <a:gd name="T42" fmla="*/ 2147483646 w 165"/>
                <a:gd name="T43" fmla="*/ 2147483646 h 197"/>
                <a:gd name="T44" fmla="*/ 2147483646 w 165"/>
                <a:gd name="T45" fmla="*/ 2147483646 h 197"/>
                <a:gd name="T46" fmla="*/ 2147483646 w 165"/>
                <a:gd name="T47" fmla="*/ 2147483646 h 197"/>
                <a:gd name="T48" fmla="*/ 2147483646 w 165"/>
                <a:gd name="T49" fmla="*/ 2147483646 h 197"/>
                <a:gd name="T50" fmla="*/ 2147483646 w 165"/>
                <a:gd name="T51" fmla="*/ 2147483646 h 197"/>
                <a:gd name="T52" fmla="*/ 2147483646 w 165"/>
                <a:gd name="T53" fmla="*/ 2147483646 h 197"/>
                <a:gd name="T54" fmla="*/ 2147483646 w 165"/>
                <a:gd name="T55" fmla="*/ 2147483646 h 197"/>
                <a:gd name="T56" fmla="*/ 2147483646 w 165"/>
                <a:gd name="T57" fmla="*/ 2147483646 h 197"/>
                <a:gd name="T58" fmla="*/ 2147483646 w 165"/>
                <a:gd name="T59" fmla="*/ 2147483646 h 197"/>
                <a:gd name="T60" fmla="*/ 2147483646 w 165"/>
                <a:gd name="T61" fmla="*/ 2147483646 h 197"/>
                <a:gd name="T62" fmla="*/ 2147483646 w 165"/>
                <a:gd name="T63" fmla="*/ 2147483646 h 197"/>
                <a:gd name="T64" fmla="*/ 2147483646 w 165"/>
                <a:gd name="T65" fmla="*/ 2147483646 h 197"/>
                <a:gd name="T66" fmla="*/ 2147483646 w 165"/>
                <a:gd name="T67" fmla="*/ 2147483646 h 197"/>
                <a:gd name="T68" fmla="*/ 2147483646 w 165"/>
                <a:gd name="T69" fmla="*/ 2147483646 h 197"/>
                <a:gd name="T70" fmla="*/ 2147483646 w 165"/>
                <a:gd name="T71" fmla="*/ 2147483646 h 197"/>
                <a:gd name="T72" fmla="*/ 2147483646 w 165"/>
                <a:gd name="T73" fmla="*/ 2147483646 h 197"/>
                <a:gd name="T74" fmla="*/ 2147483646 w 165"/>
                <a:gd name="T75" fmla="*/ 2147483646 h 197"/>
                <a:gd name="T76" fmla="*/ 2147483646 w 165"/>
                <a:gd name="T77" fmla="*/ 2147483646 h 197"/>
                <a:gd name="T78" fmla="*/ 2147483646 w 165"/>
                <a:gd name="T79" fmla="*/ 2147483646 h 19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65" h="197">
                  <a:moveTo>
                    <a:pt x="94" y="19"/>
                  </a:moveTo>
                  <a:cubicBezTo>
                    <a:pt x="91" y="14"/>
                    <a:pt x="89" y="8"/>
                    <a:pt x="87" y="2"/>
                  </a:cubicBezTo>
                  <a:cubicBezTo>
                    <a:pt x="86" y="1"/>
                    <a:pt x="85" y="0"/>
                    <a:pt x="84" y="0"/>
                  </a:cubicBezTo>
                  <a:cubicBezTo>
                    <a:pt x="83" y="0"/>
                    <a:pt x="83" y="0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0" y="0"/>
                    <a:pt x="79" y="1"/>
                    <a:pt x="78" y="2"/>
                  </a:cubicBezTo>
                  <a:cubicBezTo>
                    <a:pt x="76" y="8"/>
                    <a:pt x="73" y="14"/>
                    <a:pt x="71" y="19"/>
                  </a:cubicBezTo>
                  <a:cubicBezTo>
                    <a:pt x="30" y="25"/>
                    <a:pt x="0" y="59"/>
                    <a:pt x="0" y="101"/>
                  </a:cubicBezTo>
                  <a:cubicBezTo>
                    <a:pt x="0" y="122"/>
                    <a:pt x="8" y="142"/>
                    <a:pt x="23" y="158"/>
                  </a:cubicBezTo>
                  <a:cubicBezTo>
                    <a:pt x="25" y="164"/>
                    <a:pt x="29" y="169"/>
                    <a:pt x="33" y="174"/>
                  </a:cubicBezTo>
                  <a:cubicBezTo>
                    <a:pt x="45" y="188"/>
                    <a:pt x="64" y="197"/>
                    <a:pt x="82" y="197"/>
                  </a:cubicBezTo>
                  <a:cubicBezTo>
                    <a:pt x="82" y="197"/>
                    <a:pt x="82" y="197"/>
                    <a:pt x="82" y="197"/>
                  </a:cubicBezTo>
                  <a:cubicBezTo>
                    <a:pt x="82" y="197"/>
                    <a:pt x="82" y="197"/>
                    <a:pt x="82" y="197"/>
                  </a:cubicBezTo>
                  <a:cubicBezTo>
                    <a:pt x="101" y="197"/>
                    <a:pt x="119" y="188"/>
                    <a:pt x="132" y="174"/>
                  </a:cubicBezTo>
                  <a:cubicBezTo>
                    <a:pt x="136" y="169"/>
                    <a:pt x="139" y="164"/>
                    <a:pt x="142" y="158"/>
                  </a:cubicBezTo>
                  <a:cubicBezTo>
                    <a:pt x="157" y="142"/>
                    <a:pt x="165" y="122"/>
                    <a:pt x="165" y="101"/>
                  </a:cubicBezTo>
                  <a:cubicBezTo>
                    <a:pt x="165" y="59"/>
                    <a:pt x="135" y="25"/>
                    <a:pt x="94" y="19"/>
                  </a:cubicBezTo>
                  <a:close/>
                  <a:moveTo>
                    <a:pt x="9" y="101"/>
                  </a:moveTo>
                  <a:cubicBezTo>
                    <a:pt x="9" y="66"/>
                    <a:pt x="33" y="37"/>
                    <a:pt x="65" y="29"/>
                  </a:cubicBezTo>
                  <a:cubicBezTo>
                    <a:pt x="59" y="41"/>
                    <a:pt x="53" y="51"/>
                    <a:pt x="48" y="61"/>
                  </a:cubicBezTo>
                  <a:cubicBezTo>
                    <a:pt x="34" y="86"/>
                    <a:pt x="21" y="107"/>
                    <a:pt x="19" y="129"/>
                  </a:cubicBezTo>
                  <a:cubicBezTo>
                    <a:pt x="18" y="131"/>
                    <a:pt x="18" y="134"/>
                    <a:pt x="18" y="136"/>
                  </a:cubicBezTo>
                  <a:cubicBezTo>
                    <a:pt x="12" y="126"/>
                    <a:pt x="9" y="113"/>
                    <a:pt x="9" y="101"/>
                  </a:cubicBezTo>
                  <a:close/>
                  <a:moveTo>
                    <a:pt x="125" y="168"/>
                  </a:moveTo>
                  <a:cubicBezTo>
                    <a:pt x="114" y="180"/>
                    <a:pt x="98" y="187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66" y="187"/>
                    <a:pt x="51" y="180"/>
                    <a:pt x="40" y="168"/>
                  </a:cubicBezTo>
                  <a:cubicBezTo>
                    <a:pt x="30" y="157"/>
                    <a:pt x="26" y="143"/>
                    <a:pt x="28" y="130"/>
                  </a:cubicBezTo>
                  <a:cubicBezTo>
                    <a:pt x="30" y="110"/>
                    <a:pt x="42" y="90"/>
                    <a:pt x="56" y="66"/>
                  </a:cubicBezTo>
                  <a:cubicBezTo>
                    <a:pt x="64" y="51"/>
                    <a:pt x="74" y="34"/>
                    <a:pt x="82" y="16"/>
                  </a:cubicBezTo>
                  <a:cubicBezTo>
                    <a:pt x="91" y="34"/>
                    <a:pt x="100" y="51"/>
                    <a:pt x="109" y="66"/>
                  </a:cubicBezTo>
                  <a:cubicBezTo>
                    <a:pt x="122" y="90"/>
                    <a:pt x="134" y="110"/>
                    <a:pt x="137" y="130"/>
                  </a:cubicBezTo>
                  <a:cubicBezTo>
                    <a:pt x="138" y="143"/>
                    <a:pt x="134" y="157"/>
                    <a:pt x="125" y="168"/>
                  </a:cubicBezTo>
                  <a:close/>
                  <a:moveTo>
                    <a:pt x="146" y="136"/>
                  </a:moveTo>
                  <a:cubicBezTo>
                    <a:pt x="146" y="134"/>
                    <a:pt x="146" y="131"/>
                    <a:pt x="146" y="129"/>
                  </a:cubicBezTo>
                  <a:cubicBezTo>
                    <a:pt x="143" y="107"/>
                    <a:pt x="131" y="86"/>
                    <a:pt x="117" y="61"/>
                  </a:cubicBezTo>
                  <a:cubicBezTo>
                    <a:pt x="111" y="51"/>
                    <a:pt x="105" y="41"/>
                    <a:pt x="99" y="29"/>
                  </a:cubicBezTo>
                  <a:cubicBezTo>
                    <a:pt x="132" y="37"/>
                    <a:pt x="156" y="66"/>
                    <a:pt x="156" y="101"/>
                  </a:cubicBezTo>
                  <a:cubicBezTo>
                    <a:pt x="156" y="113"/>
                    <a:pt x="152" y="126"/>
                    <a:pt x="146" y="136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587" name="Прямоугольник 24"/>
          <p:cNvSpPr>
            <a:spLocks noChangeArrowheads="1"/>
          </p:cNvSpPr>
          <p:nvPr/>
        </p:nvSpPr>
        <p:spPr bwMode="auto">
          <a:xfrm>
            <a:off x="290513" y="3055938"/>
            <a:ext cx="5465762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 eaLnBrk="1" hangingPunct="1">
              <a:spcBef>
                <a:spcPts val="300"/>
              </a:spcBef>
              <a:spcAft>
                <a:spcPts val="300"/>
              </a:spcAft>
            </a:pPr>
            <a:r>
              <a:rPr lang="ru-RU" altLang="en-US" sz="1600" b="1">
                <a:solidFill>
                  <a:srgbClr val="000000"/>
                </a:solidFill>
                <a:cs typeface="Times New Roman" panose="02020603050405020304" pitchFamily="18" charset="0"/>
              </a:rPr>
              <a:t>Қолданылатын отын түрі:</a:t>
            </a:r>
          </a:p>
          <a:p>
            <a:pPr algn="just" defTabSz="914400" eaLnBrk="1" hangingPunct="1">
              <a:spcBef>
                <a:spcPts val="300"/>
              </a:spcBef>
              <a:spcAft>
                <a:spcPts val="300"/>
              </a:spcAft>
            </a:pPr>
            <a:r>
              <a:rPr lang="ru-RU" altLang="en-US" sz="1600">
                <a:solidFill>
                  <a:srgbClr val="000000"/>
                </a:solidFill>
                <a:cs typeface="Times New Roman" panose="02020603050405020304" pitchFamily="18" charset="0"/>
              </a:rPr>
              <a:t>Негізгі отын-Екібастұз бассейнінің көмірі;</a:t>
            </a:r>
          </a:p>
          <a:p>
            <a:pPr algn="just" defTabSz="914400" eaLnBrk="1" hangingPunct="1">
              <a:spcBef>
                <a:spcPts val="300"/>
              </a:spcBef>
              <a:spcAft>
                <a:spcPts val="300"/>
              </a:spcAft>
            </a:pPr>
            <a:r>
              <a:rPr lang="ru-RU" altLang="en-US" sz="1600">
                <a:solidFill>
                  <a:srgbClr val="000000"/>
                </a:solidFill>
                <a:cs typeface="Times New Roman" panose="02020603050405020304" pitchFamily="18" charset="0"/>
              </a:rPr>
              <a:t> Жанғыш отын – М-100 мазут.</a:t>
            </a:r>
          </a:p>
        </p:txBody>
      </p:sp>
      <p:grpSp>
        <p:nvGrpSpPr>
          <p:cNvPr id="24588" name="Group 481"/>
          <p:cNvGrpSpPr>
            <a:grpSpLocks/>
          </p:cNvGrpSpPr>
          <p:nvPr/>
        </p:nvGrpSpPr>
        <p:grpSpPr bwMode="auto">
          <a:xfrm>
            <a:off x="519113" y="1830388"/>
            <a:ext cx="369887" cy="369887"/>
            <a:chOff x="-1550988" y="2722564"/>
            <a:chExt cx="369888" cy="369888"/>
          </a:xfrm>
        </p:grpSpPr>
        <p:sp>
          <p:nvSpPr>
            <p:cNvPr id="24589" name="Freeform 397"/>
            <p:cNvSpPr>
              <a:spLocks noEditPoints="1"/>
            </p:cNvSpPr>
            <p:nvPr/>
          </p:nvSpPr>
          <p:spPr bwMode="auto">
            <a:xfrm>
              <a:off x="-1550988" y="2722564"/>
              <a:ext cx="369888" cy="369888"/>
            </a:xfrm>
            <a:custGeom>
              <a:avLst/>
              <a:gdLst>
                <a:gd name="T0" fmla="*/ 2147483646 w 283"/>
                <a:gd name="T1" fmla="*/ 2147483646 h 283"/>
                <a:gd name="T2" fmla="*/ 2147483646 w 283"/>
                <a:gd name="T3" fmla="*/ 0 h 283"/>
                <a:gd name="T4" fmla="*/ 2147483646 w 283"/>
                <a:gd name="T5" fmla="*/ 2147483646 h 283"/>
                <a:gd name="T6" fmla="*/ 2147483646 w 283"/>
                <a:gd name="T7" fmla="*/ 2147483646 h 283"/>
                <a:gd name="T8" fmla="*/ 2147483646 w 283"/>
                <a:gd name="T9" fmla="*/ 2147483646 h 283"/>
                <a:gd name="T10" fmla="*/ 2147483646 w 283"/>
                <a:gd name="T11" fmla="*/ 2147483646 h 283"/>
                <a:gd name="T12" fmla="*/ 2147483646 w 283"/>
                <a:gd name="T13" fmla="*/ 2147483646 h 283"/>
                <a:gd name="T14" fmla="*/ 2147483646 w 283"/>
                <a:gd name="T15" fmla="*/ 2147483646 h 283"/>
                <a:gd name="T16" fmla="*/ 2147483646 w 283"/>
                <a:gd name="T17" fmla="*/ 2147483646 h 283"/>
                <a:gd name="T18" fmla="*/ 2147483646 w 283"/>
                <a:gd name="T19" fmla="*/ 2147483646 h 283"/>
                <a:gd name="T20" fmla="*/ 2147483646 w 283"/>
                <a:gd name="T21" fmla="*/ 2147483646 h 283"/>
                <a:gd name="T22" fmla="*/ 2147483646 w 283"/>
                <a:gd name="T23" fmla="*/ 2147483646 h 283"/>
                <a:gd name="T24" fmla="*/ 2147483646 w 283"/>
                <a:gd name="T25" fmla="*/ 2147483646 h 283"/>
                <a:gd name="T26" fmla="*/ 2147483646 w 283"/>
                <a:gd name="T27" fmla="*/ 2147483646 h 283"/>
                <a:gd name="T28" fmla="*/ 2147483646 w 283"/>
                <a:gd name="T29" fmla="*/ 2147483646 h 283"/>
                <a:gd name="T30" fmla="*/ 2147483646 w 283"/>
                <a:gd name="T31" fmla="*/ 2147483646 h 283"/>
                <a:gd name="T32" fmla="*/ 2147483646 w 283"/>
                <a:gd name="T33" fmla="*/ 2147483646 h 283"/>
                <a:gd name="T34" fmla="*/ 2147483646 w 283"/>
                <a:gd name="T35" fmla="*/ 2147483646 h 283"/>
                <a:gd name="T36" fmla="*/ 2147483646 w 283"/>
                <a:gd name="T37" fmla="*/ 2147483646 h 283"/>
                <a:gd name="T38" fmla="*/ 0 w 283"/>
                <a:gd name="T39" fmla="*/ 2147483646 h 283"/>
                <a:gd name="T40" fmla="*/ 2147483646 w 283"/>
                <a:gd name="T41" fmla="*/ 2147483646 h 283"/>
                <a:gd name="T42" fmla="*/ 2147483646 w 283"/>
                <a:gd name="T43" fmla="*/ 2147483646 h 283"/>
                <a:gd name="T44" fmla="*/ 2147483646 w 283"/>
                <a:gd name="T45" fmla="*/ 2147483646 h 283"/>
                <a:gd name="T46" fmla="*/ 2147483646 w 283"/>
                <a:gd name="T47" fmla="*/ 2147483646 h 283"/>
                <a:gd name="T48" fmla="*/ 2147483646 w 283"/>
                <a:gd name="T49" fmla="*/ 2147483646 h 283"/>
                <a:gd name="T50" fmla="*/ 2147483646 w 283"/>
                <a:gd name="T51" fmla="*/ 2147483646 h 283"/>
                <a:gd name="T52" fmla="*/ 2147483646 w 283"/>
                <a:gd name="T53" fmla="*/ 2147483646 h 283"/>
                <a:gd name="T54" fmla="*/ 2147483646 w 283"/>
                <a:gd name="T55" fmla="*/ 2147483646 h 283"/>
                <a:gd name="T56" fmla="*/ 2147483646 w 283"/>
                <a:gd name="T57" fmla="*/ 2147483646 h 283"/>
                <a:gd name="T58" fmla="*/ 2147483646 w 283"/>
                <a:gd name="T59" fmla="*/ 2147483646 h 283"/>
                <a:gd name="T60" fmla="*/ 2147483646 w 283"/>
                <a:gd name="T61" fmla="*/ 2147483646 h 283"/>
                <a:gd name="T62" fmla="*/ 2147483646 w 283"/>
                <a:gd name="T63" fmla="*/ 2147483646 h 283"/>
                <a:gd name="T64" fmla="*/ 2147483646 w 283"/>
                <a:gd name="T65" fmla="*/ 2147483646 h 283"/>
                <a:gd name="T66" fmla="*/ 2147483646 w 283"/>
                <a:gd name="T67" fmla="*/ 2147483646 h 283"/>
                <a:gd name="T68" fmla="*/ 2147483646 w 283"/>
                <a:gd name="T69" fmla="*/ 2147483646 h 283"/>
                <a:gd name="T70" fmla="*/ 2147483646 w 283"/>
                <a:gd name="T71" fmla="*/ 2147483646 h 283"/>
                <a:gd name="T72" fmla="*/ 2147483646 w 283"/>
                <a:gd name="T73" fmla="*/ 2147483646 h 283"/>
                <a:gd name="T74" fmla="*/ 2147483646 w 283"/>
                <a:gd name="T75" fmla="*/ 2147483646 h 283"/>
                <a:gd name="T76" fmla="*/ 2147483646 w 283"/>
                <a:gd name="T77" fmla="*/ 2147483646 h 283"/>
                <a:gd name="T78" fmla="*/ 2147483646 w 283"/>
                <a:gd name="T79" fmla="*/ 2147483646 h 283"/>
                <a:gd name="T80" fmla="*/ 2147483646 w 283"/>
                <a:gd name="T81" fmla="*/ 2147483646 h 283"/>
                <a:gd name="T82" fmla="*/ 2147483646 w 283"/>
                <a:gd name="T83" fmla="*/ 2147483646 h 28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3" h="283">
                  <a:moveTo>
                    <a:pt x="278" y="274"/>
                  </a:moveTo>
                  <a:cubicBezTo>
                    <a:pt x="271" y="274"/>
                    <a:pt x="271" y="274"/>
                    <a:pt x="271" y="274"/>
                  </a:cubicBezTo>
                  <a:cubicBezTo>
                    <a:pt x="271" y="5"/>
                    <a:pt x="271" y="5"/>
                    <a:pt x="271" y="5"/>
                  </a:cubicBezTo>
                  <a:cubicBezTo>
                    <a:pt x="271" y="2"/>
                    <a:pt x="269" y="0"/>
                    <a:pt x="266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2" y="0"/>
                    <a:pt x="220" y="2"/>
                    <a:pt x="220" y="5"/>
                  </a:cubicBezTo>
                  <a:cubicBezTo>
                    <a:pt x="220" y="121"/>
                    <a:pt x="220" y="121"/>
                    <a:pt x="220" y="121"/>
                  </a:cubicBezTo>
                  <a:cubicBezTo>
                    <a:pt x="220" y="124"/>
                    <a:pt x="222" y="126"/>
                    <a:pt x="225" y="126"/>
                  </a:cubicBezTo>
                  <a:cubicBezTo>
                    <a:pt x="228" y="126"/>
                    <a:pt x="230" y="124"/>
                    <a:pt x="230" y="121"/>
                  </a:cubicBezTo>
                  <a:cubicBezTo>
                    <a:pt x="230" y="60"/>
                    <a:pt x="230" y="60"/>
                    <a:pt x="230" y="60"/>
                  </a:cubicBezTo>
                  <a:cubicBezTo>
                    <a:pt x="261" y="60"/>
                    <a:pt x="261" y="60"/>
                    <a:pt x="261" y="60"/>
                  </a:cubicBezTo>
                  <a:cubicBezTo>
                    <a:pt x="261" y="274"/>
                    <a:pt x="261" y="274"/>
                    <a:pt x="261" y="274"/>
                  </a:cubicBezTo>
                  <a:cubicBezTo>
                    <a:pt x="242" y="274"/>
                    <a:pt x="242" y="274"/>
                    <a:pt x="242" y="274"/>
                  </a:cubicBezTo>
                  <a:cubicBezTo>
                    <a:pt x="242" y="141"/>
                    <a:pt x="242" y="141"/>
                    <a:pt x="242" y="141"/>
                  </a:cubicBezTo>
                  <a:cubicBezTo>
                    <a:pt x="242" y="139"/>
                    <a:pt x="241" y="138"/>
                    <a:pt x="240" y="137"/>
                  </a:cubicBezTo>
                  <a:cubicBezTo>
                    <a:pt x="239" y="136"/>
                    <a:pt x="237" y="136"/>
                    <a:pt x="236" y="136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197" y="30"/>
                    <a:pt x="197" y="30"/>
                    <a:pt x="197" y="30"/>
                  </a:cubicBezTo>
                  <a:cubicBezTo>
                    <a:pt x="197" y="28"/>
                    <a:pt x="195" y="25"/>
                    <a:pt x="192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49" y="25"/>
                    <a:pt x="147" y="28"/>
                    <a:pt x="147" y="30"/>
                  </a:cubicBezTo>
                  <a:cubicBezTo>
                    <a:pt x="147" y="121"/>
                    <a:pt x="147" y="121"/>
                    <a:pt x="147" y="121"/>
                  </a:cubicBezTo>
                  <a:cubicBezTo>
                    <a:pt x="147" y="124"/>
                    <a:pt x="149" y="126"/>
                    <a:pt x="152" y="126"/>
                  </a:cubicBezTo>
                  <a:cubicBezTo>
                    <a:pt x="154" y="126"/>
                    <a:pt x="156" y="124"/>
                    <a:pt x="156" y="121"/>
                  </a:cubicBezTo>
                  <a:cubicBezTo>
                    <a:pt x="156" y="85"/>
                    <a:pt x="156" y="85"/>
                    <a:pt x="156" y="85"/>
                  </a:cubicBezTo>
                  <a:cubicBezTo>
                    <a:pt x="188" y="85"/>
                    <a:pt x="188" y="85"/>
                    <a:pt x="188" y="85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69" y="159"/>
                    <a:pt x="169" y="159"/>
                    <a:pt x="169" y="159"/>
                  </a:cubicBezTo>
                  <a:cubicBezTo>
                    <a:pt x="169" y="141"/>
                    <a:pt x="169" y="141"/>
                    <a:pt x="169" y="141"/>
                  </a:cubicBezTo>
                  <a:cubicBezTo>
                    <a:pt x="169" y="139"/>
                    <a:pt x="168" y="138"/>
                    <a:pt x="167" y="137"/>
                  </a:cubicBezTo>
                  <a:cubicBezTo>
                    <a:pt x="166" y="136"/>
                    <a:pt x="164" y="136"/>
                    <a:pt x="162" y="136"/>
                  </a:cubicBezTo>
                  <a:cubicBezTo>
                    <a:pt x="95" y="159"/>
                    <a:pt x="95" y="159"/>
                    <a:pt x="95" y="159"/>
                  </a:cubicBezTo>
                  <a:cubicBezTo>
                    <a:pt x="95" y="141"/>
                    <a:pt x="95" y="141"/>
                    <a:pt x="95" y="141"/>
                  </a:cubicBezTo>
                  <a:cubicBezTo>
                    <a:pt x="95" y="139"/>
                    <a:pt x="94" y="138"/>
                    <a:pt x="93" y="137"/>
                  </a:cubicBezTo>
                  <a:cubicBezTo>
                    <a:pt x="92" y="136"/>
                    <a:pt x="90" y="136"/>
                    <a:pt x="89" y="136"/>
                  </a:cubicBezTo>
                  <a:cubicBezTo>
                    <a:pt x="15" y="162"/>
                    <a:pt x="15" y="162"/>
                    <a:pt x="15" y="162"/>
                  </a:cubicBezTo>
                  <a:cubicBezTo>
                    <a:pt x="13" y="162"/>
                    <a:pt x="12" y="164"/>
                    <a:pt x="12" y="166"/>
                  </a:cubicBezTo>
                  <a:cubicBezTo>
                    <a:pt x="12" y="274"/>
                    <a:pt x="12" y="274"/>
                    <a:pt x="12" y="274"/>
                  </a:cubicBezTo>
                  <a:cubicBezTo>
                    <a:pt x="4" y="274"/>
                    <a:pt x="4" y="274"/>
                    <a:pt x="4" y="274"/>
                  </a:cubicBezTo>
                  <a:cubicBezTo>
                    <a:pt x="2" y="274"/>
                    <a:pt x="0" y="276"/>
                    <a:pt x="0" y="279"/>
                  </a:cubicBezTo>
                  <a:cubicBezTo>
                    <a:pt x="0" y="281"/>
                    <a:pt x="2" y="283"/>
                    <a:pt x="4" y="283"/>
                  </a:cubicBezTo>
                  <a:cubicBezTo>
                    <a:pt x="17" y="283"/>
                    <a:pt x="17" y="283"/>
                    <a:pt x="17" y="283"/>
                  </a:cubicBezTo>
                  <a:cubicBezTo>
                    <a:pt x="237" y="283"/>
                    <a:pt x="237" y="283"/>
                    <a:pt x="237" y="283"/>
                  </a:cubicBezTo>
                  <a:cubicBezTo>
                    <a:pt x="278" y="283"/>
                    <a:pt x="278" y="283"/>
                    <a:pt x="278" y="283"/>
                  </a:cubicBezTo>
                  <a:cubicBezTo>
                    <a:pt x="281" y="283"/>
                    <a:pt x="283" y="281"/>
                    <a:pt x="283" y="279"/>
                  </a:cubicBezTo>
                  <a:cubicBezTo>
                    <a:pt x="283" y="276"/>
                    <a:pt x="281" y="274"/>
                    <a:pt x="278" y="274"/>
                  </a:cubicBezTo>
                  <a:close/>
                  <a:moveTo>
                    <a:pt x="261" y="10"/>
                  </a:moveTo>
                  <a:cubicBezTo>
                    <a:pt x="261" y="25"/>
                    <a:pt x="261" y="25"/>
                    <a:pt x="261" y="25"/>
                  </a:cubicBezTo>
                  <a:cubicBezTo>
                    <a:pt x="230" y="25"/>
                    <a:pt x="230" y="25"/>
                    <a:pt x="230" y="25"/>
                  </a:cubicBezTo>
                  <a:cubicBezTo>
                    <a:pt x="230" y="10"/>
                    <a:pt x="230" y="10"/>
                    <a:pt x="230" y="10"/>
                  </a:cubicBezTo>
                  <a:lnTo>
                    <a:pt x="261" y="10"/>
                  </a:lnTo>
                  <a:close/>
                  <a:moveTo>
                    <a:pt x="230" y="50"/>
                  </a:moveTo>
                  <a:cubicBezTo>
                    <a:pt x="230" y="35"/>
                    <a:pt x="230" y="35"/>
                    <a:pt x="230" y="35"/>
                  </a:cubicBezTo>
                  <a:cubicBezTo>
                    <a:pt x="261" y="35"/>
                    <a:pt x="261" y="35"/>
                    <a:pt x="261" y="35"/>
                  </a:cubicBezTo>
                  <a:cubicBezTo>
                    <a:pt x="261" y="50"/>
                    <a:pt x="261" y="50"/>
                    <a:pt x="261" y="50"/>
                  </a:cubicBezTo>
                  <a:lnTo>
                    <a:pt x="230" y="50"/>
                  </a:lnTo>
                  <a:close/>
                  <a:moveTo>
                    <a:pt x="188" y="35"/>
                  </a:moveTo>
                  <a:cubicBezTo>
                    <a:pt x="188" y="51"/>
                    <a:pt x="188" y="51"/>
                    <a:pt x="188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35"/>
                    <a:pt x="156" y="35"/>
                    <a:pt x="156" y="35"/>
                  </a:cubicBezTo>
                  <a:lnTo>
                    <a:pt x="188" y="35"/>
                  </a:lnTo>
                  <a:close/>
                  <a:moveTo>
                    <a:pt x="156" y="76"/>
                  </a:moveTo>
                  <a:cubicBezTo>
                    <a:pt x="156" y="60"/>
                    <a:pt x="156" y="60"/>
                    <a:pt x="156" y="60"/>
                  </a:cubicBezTo>
                  <a:cubicBezTo>
                    <a:pt x="188" y="60"/>
                    <a:pt x="188" y="60"/>
                    <a:pt x="188" y="60"/>
                  </a:cubicBezTo>
                  <a:cubicBezTo>
                    <a:pt x="188" y="76"/>
                    <a:pt x="188" y="76"/>
                    <a:pt x="188" y="76"/>
                  </a:cubicBezTo>
                  <a:lnTo>
                    <a:pt x="156" y="76"/>
                  </a:lnTo>
                  <a:close/>
                  <a:moveTo>
                    <a:pt x="85" y="147"/>
                  </a:moveTo>
                  <a:cubicBezTo>
                    <a:pt x="85" y="166"/>
                    <a:pt x="85" y="166"/>
                    <a:pt x="85" y="166"/>
                  </a:cubicBezTo>
                  <a:cubicBezTo>
                    <a:pt x="85" y="168"/>
                    <a:pt x="86" y="169"/>
                    <a:pt x="87" y="170"/>
                  </a:cubicBezTo>
                  <a:cubicBezTo>
                    <a:pt x="89" y="171"/>
                    <a:pt x="90" y="171"/>
                    <a:pt x="92" y="171"/>
                  </a:cubicBezTo>
                  <a:cubicBezTo>
                    <a:pt x="159" y="147"/>
                    <a:pt x="159" y="147"/>
                    <a:pt x="159" y="147"/>
                  </a:cubicBezTo>
                  <a:cubicBezTo>
                    <a:pt x="159" y="166"/>
                    <a:pt x="159" y="166"/>
                    <a:pt x="159" y="166"/>
                  </a:cubicBezTo>
                  <a:cubicBezTo>
                    <a:pt x="159" y="168"/>
                    <a:pt x="160" y="169"/>
                    <a:pt x="161" y="170"/>
                  </a:cubicBezTo>
                  <a:cubicBezTo>
                    <a:pt x="162" y="171"/>
                    <a:pt x="164" y="171"/>
                    <a:pt x="165" y="171"/>
                  </a:cubicBezTo>
                  <a:cubicBezTo>
                    <a:pt x="233" y="147"/>
                    <a:pt x="233" y="147"/>
                    <a:pt x="233" y="147"/>
                  </a:cubicBezTo>
                  <a:cubicBezTo>
                    <a:pt x="233" y="274"/>
                    <a:pt x="233" y="274"/>
                    <a:pt x="233" y="274"/>
                  </a:cubicBezTo>
                  <a:cubicBezTo>
                    <a:pt x="21" y="274"/>
                    <a:pt x="21" y="274"/>
                    <a:pt x="21" y="274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126" y="260"/>
                    <a:pt x="126" y="260"/>
                    <a:pt x="126" y="260"/>
                  </a:cubicBezTo>
                  <a:cubicBezTo>
                    <a:pt x="128" y="260"/>
                    <a:pt x="130" y="257"/>
                    <a:pt x="130" y="255"/>
                  </a:cubicBezTo>
                  <a:cubicBezTo>
                    <a:pt x="130" y="252"/>
                    <a:pt x="128" y="250"/>
                    <a:pt x="126" y="250"/>
                  </a:cubicBezTo>
                  <a:cubicBezTo>
                    <a:pt x="21" y="250"/>
                    <a:pt x="21" y="250"/>
                    <a:pt x="21" y="250"/>
                  </a:cubicBezTo>
                  <a:cubicBezTo>
                    <a:pt x="21" y="169"/>
                    <a:pt x="21" y="169"/>
                    <a:pt x="21" y="169"/>
                  </a:cubicBezTo>
                  <a:lnTo>
                    <a:pt x="85" y="147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0" name="Freeform 398"/>
            <p:cNvSpPr>
              <a:spLocks noEditPoints="1"/>
            </p:cNvSpPr>
            <p:nvPr/>
          </p:nvSpPr>
          <p:spPr bwMode="auto">
            <a:xfrm>
              <a:off x="-1511301" y="2960689"/>
              <a:ext cx="80963" cy="41275"/>
            </a:xfrm>
            <a:custGeom>
              <a:avLst/>
              <a:gdLst>
                <a:gd name="T0" fmla="*/ 2147483646 w 61"/>
                <a:gd name="T1" fmla="*/ 2147483646 h 32"/>
                <a:gd name="T2" fmla="*/ 2147483646 w 61"/>
                <a:gd name="T3" fmla="*/ 2147483646 h 32"/>
                <a:gd name="T4" fmla="*/ 2147483646 w 61"/>
                <a:gd name="T5" fmla="*/ 2147483646 h 32"/>
                <a:gd name="T6" fmla="*/ 2147483646 w 61"/>
                <a:gd name="T7" fmla="*/ 2147483646 h 32"/>
                <a:gd name="T8" fmla="*/ 2147483646 w 61"/>
                <a:gd name="T9" fmla="*/ 0 h 32"/>
                <a:gd name="T10" fmla="*/ 2147483646 w 61"/>
                <a:gd name="T11" fmla="*/ 0 h 32"/>
                <a:gd name="T12" fmla="*/ 0 w 61"/>
                <a:gd name="T13" fmla="*/ 2147483646 h 32"/>
                <a:gd name="T14" fmla="*/ 0 w 61"/>
                <a:gd name="T15" fmla="*/ 2147483646 h 32"/>
                <a:gd name="T16" fmla="*/ 2147483646 w 61"/>
                <a:gd name="T17" fmla="*/ 2147483646 h 32"/>
                <a:gd name="T18" fmla="*/ 2147483646 w 61"/>
                <a:gd name="T19" fmla="*/ 2147483646 h 32"/>
                <a:gd name="T20" fmla="*/ 2147483646 w 61"/>
                <a:gd name="T21" fmla="*/ 2147483646 h 32"/>
                <a:gd name="T22" fmla="*/ 2147483646 w 61"/>
                <a:gd name="T23" fmla="*/ 2147483646 h 32"/>
                <a:gd name="T24" fmla="*/ 2147483646 w 61"/>
                <a:gd name="T25" fmla="*/ 2147483646 h 32"/>
                <a:gd name="T26" fmla="*/ 2147483646 w 61"/>
                <a:gd name="T27" fmla="*/ 2147483646 h 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1" h="32">
                  <a:moveTo>
                    <a:pt x="5" y="32"/>
                  </a:moveTo>
                  <a:cubicBezTo>
                    <a:pt x="57" y="32"/>
                    <a:pt x="57" y="32"/>
                    <a:pt x="57" y="32"/>
                  </a:cubicBezTo>
                  <a:cubicBezTo>
                    <a:pt x="59" y="32"/>
                    <a:pt x="61" y="30"/>
                    <a:pt x="61" y="27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2"/>
                    <a:pt x="59" y="0"/>
                    <a:pt x="5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2" y="32"/>
                    <a:pt x="5" y="32"/>
                  </a:cubicBezTo>
                  <a:close/>
                  <a:moveTo>
                    <a:pt x="10" y="10"/>
                  </a:moveTo>
                  <a:cubicBezTo>
                    <a:pt x="52" y="10"/>
                    <a:pt x="52" y="10"/>
                    <a:pt x="52" y="10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10" y="23"/>
                    <a:pt x="10" y="23"/>
                    <a:pt x="10" y="23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1" name="Freeform 399"/>
            <p:cNvSpPr>
              <a:spLocks noEditPoints="1"/>
            </p:cNvSpPr>
            <p:nvPr/>
          </p:nvSpPr>
          <p:spPr bwMode="auto">
            <a:xfrm>
              <a:off x="-1363663" y="3013076"/>
              <a:ext cx="98425" cy="60325"/>
            </a:xfrm>
            <a:custGeom>
              <a:avLst/>
              <a:gdLst>
                <a:gd name="T0" fmla="*/ 2147483646 w 75"/>
                <a:gd name="T1" fmla="*/ 2147483646 h 46"/>
                <a:gd name="T2" fmla="*/ 2147483646 w 75"/>
                <a:gd name="T3" fmla="*/ 2147483646 h 46"/>
                <a:gd name="T4" fmla="*/ 2147483646 w 75"/>
                <a:gd name="T5" fmla="*/ 2147483646 h 46"/>
                <a:gd name="T6" fmla="*/ 2147483646 w 75"/>
                <a:gd name="T7" fmla="*/ 2147483646 h 46"/>
                <a:gd name="T8" fmla="*/ 2147483646 w 75"/>
                <a:gd name="T9" fmla="*/ 2147483646 h 46"/>
                <a:gd name="T10" fmla="*/ 2147483646 w 75"/>
                <a:gd name="T11" fmla="*/ 2147483646 h 46"/>
                <a:gd name="T12" fmla="*/ 2147483646 w 75"/>
                <a:gd name="T13" fmla="*/ 2147483646 h 46"/>
                <a:gd name="T14" fmla="*/ 2147483646 w 75"/>
                <a:gd name="T15" fmla="*/ 2147483646 h 46"/>
                <a:gd name="T16" fmla="*/ 2147483646 w 75"/>
                <a:gd name="T17" fmla="*/ 0 h 46"/>
                <a:gd name="T18" fmla="*/ 2147483646 w 75"/>
                <a:gd name="T19" fmla="*/ 0 h 46"/>
                <a:gd name="T20" fmla="*/ 0 w 75"/>
                <a:gd name="T21" fmla="*/ 2147483646 h 46"/>
                <a:gd name="T22" fmla="*/ 0 w 75"/>
                <a:gd name="T23" fmla="*/ 2147483646 h 46"/>
                <a:gd name="T24" fmla="*/ 2147483646 w 75"/>
                <a:gd name="T25" fmla="*/ 2147483646 h 46"/>
                <a:gd name="T26" fmla="*/ 2147483646 w 75"/>
                <a:gd name="T27" fmla="*/ 2147483646 h 46"/>
                <a:gd name="T28" fmla="*/ 2147483646 w 75"/>
                <a:gd name="T29" fmla="*/ 2147483646 h 46"/>
                <a:gd name="T30" fmla="*/ 2147483646 w 75"/>
                <a:gd name="T31" fmla="*/ 2147483646 h 46"/>
                <a:gd name="T32" fmla="*/ 2147483646 w 75"/>
                <a:gd name="T33" fmla="*/ 2147483646 h 46"/>
                <a:gd name="T34" fmla="*/ 2147483646 w 75"/>
                <a:gd name="T35" fmla="*/ 2147483646 h 46"/>
                <a:gd name="T36" fmla="*/ 2147483646 w 75"/>
                <a:gd name="T37" fmla="*/ 2147483646 h 46"/>
                <a:gd name="T38" fmla="*/ 2147483646 w 75"/>
                <a:gd name="T39" fmla="*/ 2147483646 h 46"/>
                <a:gd name="T40" fmla="*/ 2147483646 w 75"/>
                <a:gd name="T41" fmla="*/ 2147483646 h 46"/>
                <a:gd name="T42" fmla="*/ 2147483646 w 75"/>
                <a:gd name="T43" fmla="*/ 2147483646 h 46"/>
                <a:gd name="T44" fmla="*/ 2147483646 w 75"/>
                <a:gd name="T45" fmla="*/ 2147483646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5" h="46">
                  <a:moveTo>
                    <a:pt x="5" y="46"/>
                  </a:moveTo>
                  <a:cubicBezTo>
                    <a:pt x="8" y="46"/>
                    <a:pt x="10" y="44"/>
                    <a:pt x="10" y="4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4"/>
                    <a:pt x="67" y="46"/>
                    <a:pt x="70" y="46"/>
                  </a:cubicBezTo>
                  <a:cubicBezTo>
                    <a:pt x="73" y="46"/>
                    <a:pt x="75" y="44"/>
                    <a:pt x="75" y="42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2"/>
                    <a:pt x="73" y="0"/>
                    <a:pt x="7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4"/>
                    <a:pt x="3" y="46"/>
                    <a:pt x="5" y="46"/>
                  </a:cubicBezTo>
                  <a:close/>
                  <a:moveTo>
                    <a:pt x="10" y="31"/>
                  </a:moveTo>
                  <a:cubicBezTo>
                    <a:pt x="10" y="26"/>
                    <a:pt x="10" y="26"/>
                    <a:pt x="10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31"/>
                    <a:pt x="65" y="31"/>
                    <a:pt x="65" y="31"/>
                  </a:cubicBezTo>
                  <a:lnTo>
                    <a:pt x="10" y="31"/>
                  </a:lnTo>
                  <a:close/>
                  <a:moveTo>
                    <a:pt x="65" y="10"/>
                  </a:moveTo>
                  <a:cubicBezTo>
                    <a:pt x="65" y="16"/>
                    <a:pt x="65" y="16"/>
                    <a:pt x="6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0"/>
                    <a:pt x="10" y="10"/>
                    <a:pt x="10" y="10"/>
                  </a:cubicBezTo>
                  <a:lnTo>
                    <a:pt x="65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0" name="Object 5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Заголовок 1"/>
          <p:cNvSpPr>
            <a:spLocks noGrp="1"/>
          </p:cNvSpPr>
          <p:nvPr>
            <p:ph type="title"/>
          </p:nvPr>
        </p:nvSpPr>
        <p:spPr>
          <a:xfrm>
            <a:off x="317500" y="0"/>
            <a:ext cx="10582275" cy="704850"/>
          </a:xfrm>
        </p:spPr>
        <p:txBody>
          <a:bodyPr/>
          <a:lstStyle/>
          <a:p>
            <a:pPr eaLnBrk="1" hangingPunct="1"/>
            <a:r>
              <a:rPr altLang="en-US" smtClean="0"/>
              <a:t>ЕЭК: 2026 жылғы 1 жартыжылдықта бекітілген инвестициялық бағдарламаның орындалуы туралы ақпарат</a:t>
            </a:r>
          </a:p>
        </p:txBody>
      </p:sp>
      <p:graphicFrame>
        <p:nvGraphicFramePr>
          <p:cNvPr id="25604" name="Объект 1"/>
          <p:cNvGraphicFramePr>
            <a:graphicFrameLocks noChangeAspect="1"/>
          </p:cNvGraphicFramePr>
          <p:nvPr/>
        </p:nvGraphicFramePr>
        <p:xfrm>
          <a:off x="317500" y="850900"/>
          <a:ext cx="13408025" cy="812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Лист" r:id="rId6" imgW="12192000" imgH="7321506" progId="Excel.Sheet.12">
                  <p:embed/>
                </p:oleObj>
              </mc:Choice>
              <mc:Fallback>
                <p:oleObj name="Лист" r:id="rId6" imgW="12192000" imgH="7321506" progId="Excel.Sheet.12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" y="850900"/>
                        <a:ext cx="13408025" cy="812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7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0" name="Object 5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7" name="Заголовок 1"/>
          <p:cNvSpPr>
            <a:spLocks noGrp="1"/>
          </p:cNvSpPr>
          <p:nvPr>
            <p:ph type="title"/>
          </p:nvPr>
        </p:nvSpPr>
        <p:spPr>
          <a:xfrm>
            <a:off x="317500" y="0"/>
            <a:ext cx="10582275" cy="704850"/>
          </a:xfrm>
        </p:spPr>
        <p:txBody>
          <a:bodyPr/>
          <a:lstStyle/>
          <a:p>
            <a:pPr eaLnBrk="1" hangingPunct="1"/>
            <a:r>
              <a:rPr altLang="en-US" smtClean="0"/>
              <a:t>ЕЭК: 2026 жылғы 1 жартыжылдықтағы жылу энергиясын өндіру бойынша бекітілген тарифтік сметаның бап бойынша орындалуы туралы ақпарат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96875" y="793750"/>
          <a:ext cx="11149013" cy="5807075"/>
        </p:xfrm>
        <a:graphic>
          <a:graphicData uri="http://schemas.openxmlformats.org/drawingml/2006/table">
            <a:tbl>
              <a:tblPr/>
              <a:tblGrid>
                <a:gridCol w="345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1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7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67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24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80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962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№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Тарифтік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смета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көрсеткіштерінің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атауы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Өлш.бірлік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27.11.2025 ж. № 105-НҚ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бұйрығымен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бекітілген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тарифтік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сметада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көзделген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Тарифтік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сметаның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нақты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қалыптасқан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көрсеткіштері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Ауытқулар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, в %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Ауытқу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себептері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9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I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Тауарларды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өндіруге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және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қызмет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көрсетуге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арналған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шығындар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,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барлығы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63388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97 065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53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Материалдық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шығындар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,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барлығы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41 000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57 476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40                                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8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1.1.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Шикізат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және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материалдар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328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183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-44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Тарифтік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смета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ағымдағы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жылдың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соңына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дейін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орындалатын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болады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9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1.2.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отын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40 672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57 293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41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көмір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өндіру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құнының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ұлғаюы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, мазут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құнының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ұлғаюы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8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Еңбекақы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төлеу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шығындары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,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барлығы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3 059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4 535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                                 48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Ағымдағы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жылдың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соңына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дейін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тарифтік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сметаның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орындалуы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күтілуде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Соның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ішінде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58317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3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2.1.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өндірістік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жұмысшылардың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жалақысы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2 670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4 152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56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өсім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2026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жылы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жалақының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өсуіне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байланысты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болды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8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2.2.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әлеуметтік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салық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және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міндетті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сақтандыру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227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274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21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нақты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шығындар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нормативтен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аспайтын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нақты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сан мен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заңнама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талаптарына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сәйкес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мөлшерлемелер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негізінде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қалыптасты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8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2.3.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Аударымдар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міндетті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болып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табылады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профессор.зейнетақы.жарналар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109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 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100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2024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жылдың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01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қаңтарынан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бастап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МКЗЖ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төленбейді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656">
                <a:tc>
                  <a:txBody>
                    <a:bodyPr/>
                    <a:lstStyle/>
                    <a:p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2.3.1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Жұмыс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берушінің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міндетті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зейнетақы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жарналары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  <a:p>
                      <a:pPr marL="0" marR="0" lvl="0" indent="0" algn="l" defTabSz="583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/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145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әлеуметтік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кодекске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сәйкес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2024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жылғы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01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қаңтардан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бастап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енгізілді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.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8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2.4.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Міндетті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медициналық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сақтандыруға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аударымдаря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53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109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106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өсім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МӘМС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мөлшерлемесінің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өсуі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есебінен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2022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жылғы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қаңтардан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бастап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орын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алды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3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3.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Амортизация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13 810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34 240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148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ұлғаю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объектілерді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күрделі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жөндеуден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кейін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пайдалануға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беру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есебінен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болды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1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Жөндеу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4 918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Ағымдағы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жөндеу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,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жөндеу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кестесіне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сәйкес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2026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жылдың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2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жартыжылдығына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жоспарланған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,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сатып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алу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рәсімдері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жүргізілуде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34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Басқа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да </a:t>
                      </a:r>
                      <a:r>
                        <a:rPr lang="ru-RU" sz="9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шығындар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601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669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11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210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5.1.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Жерді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жалға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алу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мың.тенге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27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70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163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шығындардың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өсуі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2024-2025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жылдары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жаңа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жер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учаскелерін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жалға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алуға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байланысты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жер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учаскелерін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жалға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алудың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жаңа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шарттарын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жасасумен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байланысты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4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5.2.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Су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үшін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төлем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511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548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АЕК-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ті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арттыру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есебінен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жыл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бойынша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тарифтік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сметаның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артуы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күтілуде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10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5.3.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Салық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төлемдері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мен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жиындары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-19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Ағымдағы</a:t>
                      </a:r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жылдың</a:t>
                      </a:r>
                      <a:r>
                        <a:rPr lang="ru-RU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соғына</a:t>
                      </a:r>
                      <a:r>
                        <a:rPr lang="ru-RU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дейін</a:t>
                      </a:r>
                      <a:r>
                        <a:rPr lang="ru-RU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тарифтік</a:t>
                      </a:r>
                      <a:r>
                        <a:rPr lang="ru-RU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сметаның</a:t>
                      </a:r>
                      <a:r>
                        <a:rPr lang="ru-RU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орындалуы</a:t>
                      </a:r>
                      <a:r>
                        <a:rPr lang="ru-RU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күтілуде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Объект 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17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0" name="Объект 5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1" name="Заголовок 1"/>
          <p:cNvSpPr>
            <a:spLocks noGrp="1"/>
          </p:cNvSpPr>
          <p:nvPr>
            <p:ph type="title"/>
          </p:nvPr>
        </p:nvSpPr>
        <p:spPr>
          <a:xfrm>
            <a:off x="317500" y="0"/>
            <a:ext cx="10582275" cy="704850"/>
          </a:xfrm>
        </p:spPr>
        <p:txBody>
          <a:bodyPr/>
          <a:lstStyle/>
          <a:p>
            <a:pPr eaLnBrk="1" hangingPunct="1"/>
            <a:r>
              <a:rPr altLang="en-US" smtClean="0"/>
              <a:t>ЕЭК: Отчет о постатейном исполнении утвержденной тарифной сметы по производству тепловой энергии за 1 полугодие 2026 года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300" y="1516063"/>
          <a:ext cx="11534775" cy="3711575"/>
        </p:xfrm>
        <a:graphic>
          <a:graphicData uri="http://schemas.openxmlformats.org/drawingml/2006/table">
            <a:tbl>
              <a:tblPr/>
              <a:tblGrid>
                <a:gridCol w="345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8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4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45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579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7663"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Расходы периода, всего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4 369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4780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7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Жалпы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және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әкімшілік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шығыстар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барлығы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4 335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4559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6.1.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әкімшілік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қызметкерлердің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жалақысы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1 247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367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өсім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жалақының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өсуіне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байланысты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болды</a:t>
                      </a:r>
                      <a:endParaRPr lang="ru-RU" sz="900" b="0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7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6.2.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әлеуметтік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салық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және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әлеуметтік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аударымдар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436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6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6.3.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Отчисления на обязательное мед. страхование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667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Үшінші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тарап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ұйымдарының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қызметтері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4 037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-22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35" marR="6735" marT="67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7.1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Услуги по предоставлению ЭТП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3 369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2532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-25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Ағымдағы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жылдың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соңына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дейін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тарифтік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сметаның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орындалуы</a:t>
                      </a:r>
                      <a:r>
                        <a:rPr lang="ru-RU" sz="9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күтілуде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35" marR="6735" marT="67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1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Инвестициялық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бағдарламаның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техникалық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сараптамасы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жөніндегі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қызметтер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Төмендеу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әлеуетті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жеткізуші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ұсынған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аз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сомаға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баға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ұсынысы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есебінен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болды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35" marR="6735" marT="67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1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Іске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асыру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бойынша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шығыстар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221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550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шығындардың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өсуі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қызметкерлер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санының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артуына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байланысты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болды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4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Қызмет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көрсетуге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арналған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барлық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шығындар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67 757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101 845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47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IV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кіріс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(РБА*СП)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11 335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77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Пайда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шығын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мың.теңге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-53 990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79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Барлық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пайда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79 0</a:t>
                      </a:r>
                      <a:r>
                        <a:rPr lang="en-US" sz="9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  <a:r>
                        <a:rPr lang="en-US" sz="9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855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-39 </a:t>
                      </a:r>
                    </a:p>
                  </a:txBody>
                  <a:tcPr marL="6735" marR="6735" marT="67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84150" y="1171575"/>
          <a:ext cx="11544300" cy="687388"/>
        </p:xfrm>
        <a:graphic>
          <a:graphicData uri="http://schemas.openxmlformats.org/drawingml/2006/table">
            <a:tbl>
              <a:tblPr/>
              <a:tblGrid>
                <a:gridCol w="35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9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4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5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69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09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739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73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№</a:t>
                      </a:r>
                    </a:p>
                  </a:txBody>
                  <a:tcPr marL="6559" marR="6559" marT="655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Тарифтік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смета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көрсеткіштерінің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атауы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Өлш.бірл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27.11.2025 ж. № 105-НҚ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бұйрығымен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бекітілген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тарифтік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сметада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көзделген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Тарифтік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сметаның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нақты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қалыптасқан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көрсеткіштері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Ауытқулар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, в%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Ауытқу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себептері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7163" y="5227638"/>
          <a:ext cx="11450637" cy="706437"/>
        </p:xfrm>
        <a:graphic>
          <a:graphicData uri="http://schemas.openxmlformats.org/drawingml/2006/table">
            <a:tbl>
              <a:tblPr/>
              <a:tblGrid>
                <a:gridCol w="300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6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10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7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658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12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VII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Объем предоставляемых услуг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мың.Гкал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43,823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6,515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-39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Ағымдағы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жылдың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соңына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дейін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тарифтік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сметаның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орындалуы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күтілуде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735" marR="6735" marT="6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229">
                <a:tc>
                  <a:txBody>
                    <a:bodyPr/>
                    <a:lstStyle/>
                    <a:p>
                      <a:pPr marL="0" marR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VIII</a:t>
                      </a:r>
                    </a:p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Тариф (без НДС)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теңге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/Гкал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1804,81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1804,81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9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справочно: фактическая себестоимость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теңге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/Гкал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3841,03</a:t>
                      </a:r>
                    </a:p>
                  </a:txBody>
                  <a:tcPr marL="6735" marR="6735" marT="6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0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0" name="Object 5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>
          <a:xfrm>
            <a:off x="317500" y="0"/>
            <a:ext cx="10582275" cy="704850"/>
          </a:xfrm>
        </p:spPr>
        <p:txBody>
          <a:bodyPr/>
          <a:lstStyle/>
          <a:p>
            <a:pPr eaLnBrk="1" hangingPunct="1"/>
            <a:r>
              <a:rPr altLang="en-US" smtClean="0"/>
              <a:t>ЕЭК: Реттелетін қызметтердің сапасы мен сенімділігі көрсеткіштерінің сақталуы және 2026 жылғы 1 жартыжылдықтағы қызмет тиімділігінің көрсеткіштеріне қол жеткізу туралы ақпарат</a:t>
            </a:r>
          </a:p>
        </p:txBody>
      </p:sp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317500" y="1017588"/>
            <a:ext cx="11293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en-US" sz="1600">
                <a:solidFill>
                  <a:srgbClr val="000000"/>
                </a:solidFill>
              </a:rPr>
              <a:t>"ЕЭК" АҚ үшін реттелетін қызметтердің сапасы мен сенімділігі көрсеткіштері және қызмет тиімділігінің көрсеткіштері </a:t>
            </a:r>
            <a:r>
              <a:rPr lang="ru-RU" altLang="en-US" sz="1600" b="1">
                <a:solidFill>
                  <a:srgbClr val="000000"/>
                </a:solidFill>
              </a:rPr>
              <a:t>әзірленбеген және бекітілмеген</a:t>
            </a:r>
            <a:r>
              <a:rPr lang="ru-RU" altLang="en-US" sz="1600">
                <a:solidFill>
                  <a:srgbClr val="000000"/>
                </a:solidFill>
              </a:rPr>
              <a:t>.</a:t>
            </a:r>
            <a:endParaRPr lang="ru-RU" altLang="en-US" sz="1600" b="1"/>
          </a:p>
        </p:txBody>
      </p:sp>
      <p:sp>
        <p:nvSpPr>
          <p:cNvPr id="28677" name="Прямоугольник 8"/>
          <p:cNvSpPr>
            <a:spLocks noChangeArrowheads="1"/>
          </p:cNvSpPr>
          <p:nvPr/>
        </p:nvSpPr>
        <p:spPr bwMode="auto">
          <a:xfrm>
            <a:off x="317500" y="1625600"/>
            <a:ext cx="112934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en-US" sz="1600"/>
              <a:t>Көрсеткіштерге қол жеткізуді бағалау 2026 жылдың қорытындысы бойынша бекітілген инвестициялық бағдарламада көзделген іс-шараларды орындау нәтижелері бойынша жүзеге асырылатын болады</a:t>
            </a:r>
          </a:p>
        </p:txBody>
      </p:sp>
      <p:grpSp>
        <p:nvGrpSpPr>
          <p:cNvPr id="28678" name="Group 481"/>
          <p:cNvGrpSpPr>
            <a:grpSpLocks/>
          </p:cNvGrpSpPr>
          <p:nvPr/>
        </p:nvGrpSpPr>
        <p:grpSpPr bwMode="auto">
          <a:xfrm>
            <a:off x="461963" y="939800"/>
            <a:ext cx="369887" cy="369888"/>
            <a:chOff x="-1550988" y="2722564"/>
            <a:chExt cx="369888" cy="369888"/>
          </a:xfrm>
        </p:grpSpPr>
        <p:sp>
          <p:nvSpPr>
            <p:cNvPr id="28747" name="Freeform 397"/>
            <p:cNvSpPr>
              <a:spLocks noEditPoints="1"/>
            </p:cNvSpPr>
            <p:nvPr/>
          </p:nvSpPr>
          <p:spPr bwMode="auto">
            <a:xfrm>
              <a:off x="-1550988" y="2722564"/>
              <a:ext cx="369888" cy="369888"/>
            </a:xfrm>
            <a:custGeom>
              <a:avLst/>
              <a:gdLst>
                <a:gd name="T0" fmla="*/ 2147483646 w 283"/>
                <a:gd name="T1" fmla="*/ 2147483646 h 283"/>
                <a:gd name="T2" fmla="*/ 2147483646 w 283"/>
                <a:gd name="T3" fmla="*/ 0 h 283"/>
                <a:gd name="T4" fmla="*/ 2147483646 w 283"/>
                <a:gd name="T5" fmla="*/ 2147483646 h 283"/>
                <a:gd name="T6" fmla="*/ 2147483646 w 283"/>
                <a:gd name="T7" fmla="*/ 2147483646 h 283"/>
                <a:gd name="T8" fmla="*/ 2147483646 w 283"/>
                <a:gd name="T9" fmla="*/ 2147483646 h 283"/>
                <a:gd name="T10" fmla="*/ 2147483646 w 283"/>
                <a:gd name="T11" fmla="*/ 2147483646 h 283"/>
                <a:gd name="T12" fmla="*/ 2147483646 w 283"/>
                <a:gd name="T13" fmla="*/ 2147483646 h 283"/>
                <a:gd name="T14" fmla="*/ 2147483646 w 283"/>
                <a:gd name="T15" fmla="*/ 2147483646 h 283"/>
                <a:gd name="T16" fmla="*/ 2147483646 w 283"/>
                <a:gd name="T17" fmla="*/ 2147483646 h 283"/>
                <a:gd name="T18" fmla="*/ 2147483646 w 283"/>
                <a:gd name="T19" fmla="*/ 2147483646 h 283"/>
                <a:gd name="T20" fmla="*/ 2147483646 w 283"/>
                <a:gd name="T21" fmla="*/ 2147483646 h 283"/>
                <a:gd name="T22" fmla="*/ 2147483646 w 283"/>
                <a:gd name="T23" fmla="*/ 2147483646 h 283"/>
                <a:gd name="T24" fmla="*/ 2147483646 w 283"/>
                <a:gd name="T25" fmla="*/ 2147483646 h 283"/>
                <a:gd name="T26" fmla="*/ 2147483646 w 283"/>
                <a:gd name="T27" fmla="*/ 2147483646 h 283"/>
                <a:gd name="T28" fmla="*/ 2147483646 w 283"/>
                <a:gd name="T29" fmla="*/ 2147483646 h 283"/>
                <a:gd name="T30" fmla="*/ 2147483646 w 283"/>
                <a:gd name="T31" fmla="*/ 2147483646 h 283"/>
                <a:gd name="T32" fmla="*/ 2147483646 w 283"/>
                <a:gd name="T33" fmla="*/ 2147483646 h 283"/>
                <a:gd name="T34" fmla="*/ 2147483646 w 283"/>
                <a:gd name="T35" fmla="*/ 2147483646 h 283"/>
                <a:gd name="T36" fmla="*/ 2147483646 w 283"/>
                <a:gd name="T37" fmla="*/ 2147483646 h 283"/>
                <a:gd name="T38" fmla="*/ 0 w 283"/>
                <a:gd name="T39" fmla="*/ 2147483646 h 283"/>
                <a:gd name="T40" fmla="*/ 2147483646 w 283"/>
                <a:gd name="T41" fmla="*/ 2147483646 h 283"/>
                <a:gd name="T42" fmla="*/ 2147483646 w 283"/>
                <a:gd name="T43" fmla="*/ 2147483646 h 283"/>
                <a:gd name="T44" fmla="*/ 2147483646 w 283"/>
                <a:gd name="T45" fmla="*/ 2147483646 h 283"/>
                <a:gd name="T46" fmla="*/ 2147483646 w 283"/>
                <a:gd name="T47" fmla="*/ 2147483646 h 283"/>
                <a:gd name="T48" fmla="*/ 2147483646 w 283"/>
                <a:gd name="T49" fmla="*/ 2147483646 h 283"/>
                <a:gd name="T50" fmla="*/ 2147483646 w 283"/>
                <a:gd name="T51" fmla="*/ 2147483646 h 283"/>
                <a:gd name="T52" fmla="*/ 2147483646 w 283"/>
                <a:gd name="T53" fmla="*/ 2147483646 h 283"/>
                <a:gd name="T54" fmla="*/ 2147483646 w 283"/>
                <a:gd name="T55" fmla="*/ 2147483646 h 283"/>
                <a:gd name="T56" fmla="*/ 2147483646 w 283"/>
                <a:gd name="T57" fmla="*/ 2147483646 h 283"/>
                <a:gd name="T58" fmla="*/ 2147483646 w 283"/>
                <a:gd name="T59" fmla="*/ 2147483646 h 283"/>
                <a:gd name="T60" fmla="*/ 2147483646 w 283"/>
                <a:gd name="T61" fmla="*/ 2147483646 h 283"/>
                <a:gd name="T62" fmla="*/ 2147483646 w 283"/>
                <a:gd name="T63" fmla="*/ 2147483646 h 283"/>
                <a:gd name="T64" fmla="*/ 2147483646 w 283"/>
                <a:gd name="T65" fmla="*/ 2147483646 h 283"/>
                <a:gd name="T66" fmla="*/ 2147483646 w 283"/>
                <a:gd name="T67" fmla="*/ 2147483646 h 283"/>
                <a:gd name="T68" fmla="*/ 2147483646 w 283"/>
                <a:gd name="T69" fmla="*/ 2147483646 h 283"/>
                <a:gd name="T70" fmla="*/ 2147483646 w 283"/>
                <a:gd name="T71" fmla="*/ 2147483646 h 283"/>
                <a:gd name="T72" fmla="*/ 2147483646 w 283"/>
                <a:gd name="T73" fmla="*/ 2147483646 h 283"/>
                <a:gd name="T74" fmla="*/ 2147483646 w 283"/>
                <a:gd name="T75" fmla="*/ 2147483646 h 283"/>
                <a:gd name="T76" fmla="*/ 2147483646 w 283"/>
                <a:gd name="T77" fmla="*/ 2147483646 h 283"/>
                <a:gd name="T78" fmla="*/ 2147483646 w 283"/>
                <a:gd name="T79" fmla="*/ 2147483646 h 283"/>
                <a:gd name="T80" fmla="*/ 2147483646 w 283"/>
                <a:gd name="T81" fmla="*/ 2147483646 h 283"/>
                <a:gd name="T82" fmla="*/ 2147483646 w 283"/>
                <a:gd name="T83" fmla="*/ 2147483646 h 28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3" h="283">
                  <a:moveTo>
                    <a:pt x="278" y="274"/>
                  </a:moveTo>
                  <a:cubicBezTo>
                    <a:pt x="271" y="274"/>
                    <a:pt x="271" y="274"/>
                    <a:pt x="271" y="274"/>
                  </a:cubicBezTo>
                  <a:cubicBezTo>
                    <a:pt x="271" y="5"/>
                    <a:pt x="271" y="5"/>
                    <a:pt x="271" y="5"/>
                  </a:cubicBezTo>
                  <a:cubicBezTo>
                    <a:pt x="271" y="2"/>
                    <a:pt x="269" y="0"/>
                    <a:pt x="266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2" y="0"/>
                    <a:pt x="220" y="2"/>
                    <a:pt x="220" y="5"/>
                  </a:cubicBezTo>
                  <a:cubicBezTo>
                    <a:pt x="220" y="121"/>
                    <a:pt x="220" y="121"/>
                    <a:pt x="220" y="121"/>
                  </a:cubicBezTo>
                  <a:cubicBezTo>
                    <a:pt x="220" y="124"/>
                    <a:pt x="222" y="126"/>
                    <a:pt x="225" y="126"/>
                  </a:cubicBezTo>
                  <a:cubicBezTo>
                    <a:pt x="228" y="126"/>
                    <a:pt x="230" y="124"/>
                    <a:pt x="230" y="121"/>
                  </a:cubicBezTo>
                  <a:cubicBezTo>
                    <a:pt x="230" y="60"/>
                    <a:pt x="230" y="60"/>
                    <a:pt x="230" y="60"/>
                  </a:cubicBezTo>
                  <a:cubicBezTo>
                    <a:pt x="261" y="60"/>
                    <a:pt x="261" y="60"/>
                    <a:pt x="261" y="60"/>
                  </a:cubicBezTo>
                  <a:cubicBezTo>
                    <a:pt x="261" y="274"/>
                    <a:pt x="261" y="274"/>
                    <a:pt x="261" y="274"/>
                  </a:cubicBezTo>
                  <a:cubicBezTo>
                    <a:pt x="242" y="274"/>
                    <a:pt x="242" y="274"/>
                    <a:pt x="242" y="274"/>
                  </a:cubicBezTo>
                  <a:cubicBezTo>
                    <a:pt x="242" y="141"/>
                    <a:pt x="242" y="141"/>
                    <a:pt x="242" y="141"/>
                  </a:cubicBezTo>
                  <a:cubicBezTo>
                    <a:pt x="242" y="139"/>
                    <a:pt x="241" y="138"/>
                    <a:pt x="240" y="137"/>
                  </a:cubicBezTo>
                  <a:cubicBezTo>
                    <a:pt x="239" y="136"/>
                    <a:pt x="237" y="136"/>
                    <a:pt x="236" y="136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197" y="30"/>
                    <a:pt x="197" y="30"/>
                    <a:pt x="197" y="30"/>
                  </a:cubicBezTo>
                  <a:cubicBezTo>
                    <a:pt x="197" y="28"/>
                    <a:pt x="195" y="25"/>
                    <a:pt x="192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49" y="25"/>
                    <a:pt x="147" y="28"/>
                    <a:pt x="147" y="30"/>
                  </a:cubicBezTo>
                  <a:cubicBezTo>
                    <a:pt x="147" y="121"/>
                    <a:pt x="147" y="121"/>
                    <a:pt x="147" y="121"/>
                  </a:cubicBezTo>
                  <a:cubicBezTo>
                    <a:pt x="147" y="124"/>
                    <a:pt x="149" y="126"/>
                    <a:pt x="152" y="126"/>
                  </a:cubicBezTo>
                  <a:cubicBezTo>
                    <a:pt x="154" y="126"/>
                    <a:pt x="156" y="124"/>
                    <a:pt x="156" y="121"/>
                  </a:cubicBezTo>
                  <a:cubicBezTo>
                    <a:pt x="156" y="85"/>
                    <a:pt x="156" y="85"/>
                    <a:pt x="156" y="85"/>
                  </a:cubicBezTo>
                  <a:cubicBezTo>
                    <a:pt x="188" y="85"/>
                    <a:pt x="188" y="85"/>
                    <a:pt x="188" y="85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69" y="159"/>
                    <a:pt x="169" y="159"/>
                    <a:pt x="169" y="159"/>
                  </a:cubicBezTo>
                  <a:cubicBezTo>
                    <a:pt x="169" y="141"/>
                    <a:pt x="169" y="141"/>
                    <a:pt x="169" y="141"/>
                  </a:cubicBezTo>
                  <a:cubicBezTo>
                    <a:pt x="169" y="139"/>
                    <a:pt x="168" y="138"/>
                    <a:pt x="167" y="137"/>
                  </a:cubicBezTo>
                  <a:cubicBezTo>
                    <a:pt x="166" y="136"/>
                    <a:pt x="164" y="136"/>
                    <a:pt x="162" y="136"/>
                  </a:cubicBezTo>
                  <a:cubicBezTo>
                    <a:pt x="95" y="159"/>
                    <a:pt x="95" y="159"/>
                    <a:pt x="95" y="159"/>
                  </a:cubicBezTo>
                  <a:cubicBezTo>
                    <a:pt x="95" y="141"/>
                    <a:pt x="95" y="141"/>
                    <a:pt x="95" y="141"/>
                  </a:cubicBezTo>
                  <a:cubicBezTo>
                    <a:pt x="95" y="139"/>
                    <a:pt x="94" y="138"/>
                    <a:pt x="93" y="137"/>
                  </a:cubicBezTo>
                  <a:cubicBezTo>
                    <a:pt x="92" y="136"/>
                    <a:pt x="90" y="136"/>
                    <a:pt x="89" y="136"/>
                  </a:cubicBezTo>
                  <a:cubicBezTo>
                    <a:pt x="15" y="162"/>
                    <a:pt x="15" y="162"/>
                    <a:pt x="15" y="162"/>
                  </a:cubicBezTo>
                  <a:cubicBezTo>
                    <a:pt x="13" y="162"/>
                    <a:pt x="12" y="164"/>
                    <a:pt x="12" y="166"/>
                  </a:cubicBezTo>
                  <a:cubicBezTo>
                    <a:pt x="12" y="274"/>
                    <a:pt x="12" y="274"/>
                    <a:pt x="12" y="274"/>
                  </a:cubicBezTo>
                  <a:cubicBezTo>
                    <a:pt x="4" y="274"/>
                    <a:pt x="4" y="274"/>
                    <a:pt x="4" y="274"/>
                  </a:cubicBezTo>
                  <a:cubicBezTo>
                    <a:pt x="2" y="274"/>
                    <a:pt x="0" y="276"/>
                    <a:pt x="0" y="279"/>
                  </a:cubicBezTo>
                  <a:cubicBezTo>
                    <a:pt x="0" y="281"/>
                    <a:pt x="2" y="283"/>
                    <a:pt x="4" y="283"/>
                  </a:cubicBezTo>
                  <a:cubicBezTo>
                    <a:pt x="17" y="283"/>
                    <a:pt x="17" y="283"/>
                    <a:pt x="17" y="283"/>
                  </a:cubicBezTo>
                  <a:cubicBezTo>
                    <a:pt x="237" y="283"/>
                    <a:pt x="237" y="283"/>
                    <a:pt x="237" y="283"/>
                  </a:cubicBezTo>
                  <a:cubicBezTo>
                    <a:pt x="278" y="283"/>
                    <a:pt x="278" y="283"/>
                    <a:pt x="278" y="283"/>
                  </a:cubicBezTo>
                  <a:cubicBezTo>
                    <a:pt x="281" y="283"/>
                    <a:pt x="283" y="281"/>
                    <a:pt x="283" y="279"/>
                  </a:cubicBezTo>
                  <a:cubicBezTo>
                    <a:pt x="283" y="276"/>
                    <a:pt x="281" y="274"/>
                    <a:pt x="278" y="274"/>
                  </a:cubicBezTo>
                  <a:close/>
                  <a:moveTo>
                    <a:pt x="261" y="10"/>
                  </a:moveTo>
                  <a:cubicBezTo>
                    <a:pt x="261" y="25"/>
                    <a:pt x="261" y="25"/>
                    <a:pt x="261" y="25"/>
                  </a:cubicBezTo>
                  <a:cubicBezTo>
                    <a:pt x="230" y="25"/>
                    <a:pt x="230" y="25"/>
                    <a:pt x="230" y="25"/>
                  </a:cubicBezTo>
                  <a:cubicBezTo>
                    <a:pt x="230" y="10"/>
                    <a:pt x="230" y="10"/>
                    <a:pt x="230" y="10"/>
                  </a:cubicBezTo>
                  <a:lnTo>
                    <a:pt x="261" y="10"/>
                  </a:lnTo>
                  <a:close/>
                  <a:moveTo>
                    <a:pt x="230" y="50"/>
                  </a:moveTo>
                  <a:cubicBezTo>
                    <a:pt x="230" y="35"/>
                    <a:pt x="230" y="35"/>
                    <a:pt x="230" y="35"/>
                  </a:cubicBezTo>
                  <a:cubicBezTo>
                    <a:pt x="261" y="35"/>
                    <a:pt x="261" y="35"/>
                    <a:pt x="261" y="35"/>
                  </a:cubicBezTo>
                  <a:cubicBezTo>
                    <a:pt x="261" y="50"/>
                    <a:pt x="261" y="50"/>
                    <a:pt x="261" y="50"/>
                  </a:cubicBezTo>
                  <a:lnTo>
                    <a:pt x="230" y="50"/>
                  </a:lnTo>
                  <a:close/>
                  <a:moveTo>
                    <a:pt x="188" y="35"/>
                  </a:moveTo>
                  <a:cubicBezTo>
                    <a:pt x="188" y="51"/>
                    <a:pt x="188" y="51"/>
                    <a:pt x="188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35"/>
                    <a:pt x="156" y="35"/>
                    <a:pt x="156" y="35"/>
                  </a:cubicBezTo>
                  <a:lnTo>
                    <a:pt x="188" y="35"/>
                  </a:lnTo>
                  <a:close/>
                  <a:moveTo>
                    <a:pt x="156" y="76"/>
                  </a:moveTo>
                  <a:cubicBezTo>
                    <a:pt x="156" y="60"/>
                    <a:pt x="156" y="60"/>
                    <a:pt x="156" y="60"/>
                  </a:cubicBezTo>
                  <a:cubicBezTo>
                    <a:pt x="188" y="60"/>
                    <a:pt x="188" y="60"/>
                    <a:pt x="188" y="60"/>
                  </a:cubicBezTo>
                  <a:cubicBezTo>
                    <a:pt x="188" y="76"/>
                    <a:pt x="188" y="76"/>
                    <a:pt x="188" y="76"/>
                  </a:cubicBezTo>
                  <a:lnTo>
                    <a:pt x="156" y="76"/>
                  </a:lnTo>
                  <a:close/>
                  <a:moveTo>
                    <a:pt x="85" y="147"/>
                  </a:moveTo>
                  <a:cubicBezTo>
                    <a:pt x="85" y="166"/>
                    <a:pt x="85" y="166"/>
                    <a:pt x="85" y="166"/>
                  </a:cubicBezTo>
                  <a:cubicBezTo>
                    <a:pt x="85" y="168"/>
                    <a:pt x="86" y="169"/>
                    <a:pt x="87" y="170"/>
                  </a:cubicBezTo>
                  <a:cubicBezTo>
                    <a:pt x="89" y="171"/>
                    <a:pt x="90" y="171"/>
                    <a:pt x="92" y="171"/>
                  </a:cubicBezTo>
                  <a:cubicBezTo>
                    <a:pt x="159" y="147"/>
                    <a:pt x="159" y="147"/>
                    <a:pt x="159" y="147"/>
                  </a:cubicBezTo>
                  <a:cubicBezTo>
                    <a:pt x="159" y="166"/>
                    <a:pt x="159" y="166"/>
                    <a:pt x="159" y="166"/>
                  </a:cubicBezTo>
                  <a:cubicBezTo>
                    <a:pt x="159" y="168"/>
                    <a:pt x="160" y="169"/>
                    <a:pt x="161" y="170"/>
                  </a:cubicBezTo>
                  <a:cubicBezTo>
                    <a:pt x="162" y="171"/>
                    <a:pt x="164" y="171"/>
                    <a:pt x="165" y="171"/>
                  </a:cubicBezTo>
                  <a:cubicBezTo>
                    <a:pt x="233" y="147"/>
                    <a:pt x="233" y="147"/>
                    <a:pt x="233" y="147"/>
                  </a:cubicBezTo>
                  <a:cubicBezTo>
                    <a:pt x="233" y="274"/>
                    <a:pt x="233" y="274"/>
                    <a:pt x="233" y="274"/>
                  </a:cubicBezTo>
                  <a:cubicBezTo>
                    <a:pt x="21" y="274"/>
                    <a:pt x="21" y="274"/>
                    <a:pt x="21" y="274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126" y="260"/>
                    <a:pt x="126" y="260"/>
                    <a:pt x="126" y="260"/>
                  </a:cubicBezTo>
                  <a:cubicBezTo>
                    <a:pt x="128" y="260"/>
                    <a:pt x="130" y="257"/>
                    <a:pt x="130" y="255"/>
                  </a:cubicBezTo>
                  <a:cubicBezTo>
                    <a:pt x="130" y="252"/>
                    <a:pt x="128" y="250"/>
                    <a:pt x="126" y="250"/>
                  </a:cubicBezTo>
                  <a:cubicBezTo>
                    <a:pt x="21" y="250"/>
                    <a:pt x="21" y="250"/>
                    <a:pt x="21" y="250"/>
                  </a:cubicBezTo>
                  <a:cubicBezTo>
                    <a:pt x="21" y="169"/>
                    <a:pt x="21" y="169"/>
                    <a:pt x="21" y="169"/>
                  </a:cubicBezTo>
                  <a:lnTo>
                    <a:pt x="85" y="147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48" name="Freeform 398"/>
            <p:cNvSpPr>
              <a:spLocks noEditPoints="1"/>
            </p:cNvSpPr>
            <p:nvPr/>
          </p:nvSpPr>
          <p:spPr bwMode="auto">
            <a:xfrm>
              <a:off x="-1511301" y="2960689"/>
              <a:ext cx="80963" cy="41275"/>
            </a:xfrm>
            <a:custGeom>
              <a:avLst/>
              <a:gdLst>
                <a:gd name="T0" fmla="*/ 2147483646 w 61"/>
                <a:gd name="T1" fmla="*/ 2147483646 h 32"/>
                <a:gd name="T2" fmla="*/ 2147483646 w 61"/>
                <a:gd name="T3" fmla="*/ 2147483646 h 32"/>
                <a:gd name="T4" fmla="*/ 2147483646 w 61"/>
                <a:gd name="T5" fmla="*/ 2147483646 h 32"/>
                <a:gd name="T6" fmla="*/ 2147483646 w 61"/>
                <a:gd name="T7" fmla="*/ 2147483646 h 32"/>
                <a:gd name="T8" fmla="*/ 2147483646 w 61"/>
                <a:gd name="T9" fmla="*/ 0 h 32"/>
                <a:gd name="T10" fmla="*/ 2147483646 w 61"/>
                <a:gd name="T11" fmla="*/ 0 h 32"/>
                <a:gd name="T12" fmla="*/ 0 w 61"/>
                <a:gd name="T13" fmla="*/ 2147483646 h 32"/>
                <a:gd name="T14" fmla="*/ 0 w 61"/>
                <a:gd name="T15" fmla="*/ 2147483646 h 32"/>
                <a:gd name="T16" fmla="*/ 2147483646 w 61"/>
                <a:gd name="T17" fmla="*/ 2147483646 h 32"/>
                <a:gd name="T18" fmla="*/ 2147483646 w 61"/>
                <a:gd name="T19" fmla="*/ 2147483646 h 32"/>
                <a:gd name="T20" fmla="*/ 2147483646 w 61"/>
                <a:gd name="T21" fmla="*/ 2147483646 h 32"/>
                <a:gd name="T22" fmla="*/ 2147483646 w 61"/>
                <a:gd name="T23" fmla="*/ 2147483646 h 32"/>
                <a:gd name="T24" fmla="*/ 2147483646 w 61"/>
                <a:gd name="T25" fmla="*/ 2147483646 h 32"/>
                <a:gd name="T26" fmla="*/ 2147483646 w 61"/>
                <a:gd name="T27" fmla="*/ 2147483646 h 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1" h="32">
                  <a:moveTo>
                    <a:pt x="5" y="32"/>
                  </a:moveTo>
                  <a:cubicBezTo>
                    <a:pt x="57" y="32"/>
                    <a:pt x="57" y="32"/>
                    <a:pt x="57" y="32"/>
                  </a:cubicBezTo>
                  <a:cubicBezTo>
                    <a:pt x="59" y="32"/>
                    <a:pt x="61" y="30"/>
                    <a:pt x="61" y="27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2"/>
                    <a:pt x="59" y="0"/>
                    <a:pt x="5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2" y="32"/>
                    <a:pt x="5" y="32"/>
                  </a:cubicBezTo>
                  <a:close/>
                  <a:moveTo>
                    <a:pt x="10" y="10"/>
                  </a:moveTo>
                  <a:cubicBezTo>
                    <a:pt x="52" y="10"/>
                    <a:pt x="52" y="10"/>
                    <a:pt x="52" y="10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10" y="23"/>
                    <a:pt x="10" y="23"/>
                    <a:pt x="10" y="23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49" name="Freeform 399"/>
            <p:cNvSpPr>
              <a:spLocks noEditPoints="1"/>
            </p:cNvSpPr>
            <p:nvPr/>
          </p:nvSpPr>
          <p:spPr bwMode="auto">
            <a:xfrm>
              <a:off x="-1363663" y="3013076"/>
              <a:ext cx="98425" cy="60325"/>
            </a:xfrm>
            <a:custGeom>
              <a:avLst/>
              <a:gdLst>
                <a:gd name="T0" fmla="*/ 2147483646 w 75"/>
                <a:gd name="T1" fmla="*/ 2147483646 h 46"/>
                <a:gd name="T2" fmla="*/ 2147483646 w 75"/>
                <a:gd name="T3" fmla="*/ 2147483646 h 46"/>
                <a:gd name="T4" fmla="*/ 2147483646 w 75"/>
                <a:gd name="T5" fmla="*/ 2147483646 h 46"/>
                <a:gd name="T6" fmla="*/ 2147483646 w 75"/>
                <a:gd name="T7" fmla="*/ 2147483646 h 46"/>
                <a:gd name="T8" fmla="*/ 2147483646 w 75"/>
                <a:gd name="T9" fmla="*/ 2147483646 h 46"/>
                <a:gd name="T10" fmla="*/ 2147483646 w 75"/>
                <a:gd name="T11" fmla="*/ 2147483646 h 46"/>
                <a:gd name="T12" fmla="*/ 2147483646 w 75"/>
                <a:gd name="T13" fmla="*/ 2147483646 h 46"/>
                <a:gd name="T14" fmla="*/ 2147483646 w 75"/>
                <a:gd name="T15" fmla="*/ 2147483646 h 46"/>
                <a:gd name="T16" fmla="*/ 2147483646 w 75"/>
                <a:gd name="T17" fmla="*/ 0 h 46"/>
                <a:gd name="T18" fmla="*/ 2147483646 w 75"/>
                <a:gd name="T19" fmla="*/ 0 h 46"/>
                <a:gd name="T20" fmla="*/ 0 w 75"/>
                <a:gd name="T21" fmla="*/ 2147483646 h 46"/>
                <a:gd name="T22" fmla="*/ 0 w 75"/>
                <a:gd name="T23" fmla="*/ 2147483646 h 46"/>
                <a:gd name="T24" fmla="*/ 2147483646 w 75"/>
                <a:gd name="T25" fmla="*/ 2147483646 h 46"/>
                <a:gd name="T26" fmla="*/ 2147483646 w 75"/>
                <a:gd name="T27" fmla="*/ 2147483646 h 46"/>
                <a:gd name="T28" fmla="*/ 2147483646 w 75"/>
                <a:gd name="T29" fmla="*/ 2147483646 h 46"/>
                <a:gd name="T30" fmla="*/ 2147483646 w 75"/>
                <a:gd name="T31" fmla="*/ 2147483646 h 46"/>
                <a:gd name="T32" fmla="*/ 2147483646 w 75"/>
                <a:gd name="T33" fmla="*/ 2147483646 h 46"/>
                <a:gd name="T34" fmla="*/ 2147483646 w 75"/>
                <a:gd name="T35" fmla="*/ 2147483646 h 46"/>
                <a:gd name="T36" fmla="*/ 2147483646 w 75"/>
                <a:gd name="T37" fmla="*/ 2147483646 h 46"/>
                <a:gd name="T38" fmla="*/ 2147483646 w 75"/>
                <a:gd name="T39" fmla="*/ 2147483646 h 46"/>
                <a:gd name="T40" fmla="*/ 2147483646 w 75"/>
                <a:gd name="T41" fmla="*/ 2147483646 h 46"/>
                <a:gd name="T42" fmla="*/ 2147483646 w 75"/>
                <a:gd name="T43" fmla="*/ 2147483646 h 46"/>
                <a:gd name="T44" fmla="*/ 2147483646 w 75"/>
                <a:gd name="T45" fmla="*/ 2147483646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5" h="46">
                  <a:moveTo>
                    <a:pt x="5" y="46"/>
                  </a:moveTo>
                  <a:cubicBezTo>
                    <a:pt x="8" y="46"/>
                    <a:pt x="10" y="44"/>
                    <a:pt x="10" y="4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4"/>
                    <a:pt x="67" y="46"/>
                    <a:pt x="70" y="46"/>
                  </a:cubicBezTo>
                  <a:cubicBezTo>
                    <a:pt x="73" y="46"/>
                    <a:pt x="75" y="44"/>
                    <a:pt x="75" y="42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2"/>
                    <a:pt x="73" y="0"/>
                    <a:pt x="7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4"/>
                    <a:pt x="3" y="46"/>
                    <a:pt x="5" y="46"/>
                  </a:cubicBezTo>
                  <a:close/>
                  <a:moveTo>
                    <a:pt x="10" y="31"/>
                  </a:moveTo>
                  <a:cubicBezTo>
                    <a:pt x="10" y="26"/>
                    <a:pt x="10" y="26"/>
                    <a:pt x="10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31"/>
                    <a:pt x="65" y="31"/>
                    <a:pt x="65" y="31"/>
                  </a:cubicBezTo>
                  <a:lnTo>
                    <a:pt x="10" y="31"/>
                  </a:lnTo>
                  <a:close/>
                  <a:moveTo>
                    <a:pt x="65" y="10"/>
                  </a:moveTo>
                  <a:cubicBezTo>
                    <a:pt x="65" y="16"/>
                    <a:pt x="65" y="16"/>
                    <a:pt x="6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0"/>
                    <a:pt x="10" y="10"/>
                    <a:pt x="10" y="10"/>
                  </a:cubicBezTo>
                  <a:lnTo>
                    <a:pt x="65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30200" y="4094163"/>
          <a:ext cx="11280775" cy="1868487"/>
        </p:xfrm>
        <a:graphic>
          <a:graphicData uri="http://schemas.openxmlformats.org/drawingml/2006/table">
            <a:tbl>
              <a:tblPr/>
              <a:tblGrid>
                <a:gridCol w="285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5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4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4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5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298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53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186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Тиімділік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көрсеткіші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 2025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Жоспар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жылдың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бірінші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жартыжылдығының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фактісі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dirty="0" err="1" smtClean="0">
                          <a:effectLst/>
                        </a:rPr>
                        <a:t>Тиімділік</a:t>
                      </a:r>
                      <a:r>
                        <a:rPr lang="ru-RU" sz="1000" b="1" dirty="0" smtClean="0">
                          <a:effectLst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</a:rPr>
                        <a:t>көрсеткіштеріне</a:t>
                      </a:r>
                      <a:r>
                        <a:rPr lang="ru-RU" sz="1000" b="1" dirty="0" smtClean="0">
                          <a:effectLst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</a:rPr>
                        <a:t>қол</a:t>
                      </a:r>
                      <a:r>
                        <a:rPr lang="ru-RU" sz="1000" b="1" dirty="0" smtClean="0">
                          <a:effectLst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</a:rPr>
                        <a:t>жеткізуді</a:t>
                      </a:r>
                      <a:r>
                        <a:rPr lang="ru-RU" sz="1000" b="1" dirty="0" smtClean="0">
                          <a:effectLst/>
                        </a:rPr>
                        <a:t> </a:t>
                      </a:r>
                      <a:r>
                        <a:rPr lang="ru-RU" sz="1000" b="1" dirty="0" err="1" smtClean="0">
                          <a:effectLst/>
                        </a:rPr>
                        <a:t>бағалау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Тиімділік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көрсеткіштеріне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жеткізбеу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себептері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негіздемесі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2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0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Негізгі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құралдардың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тозуын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азайту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marL="0" marR="0" indent="0" algn="l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21%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бекітілмеген</a:t>
                      </a:r>
                      <a:endParaRPr lang="ru-RU" sz="1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900" dirty="0" err="1" smtClean="0"/>
                        <a:t>Көрсеткішке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қол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жеткізуді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бағалау</a:t>
                      </a:r>
                      <a:r>
                        <a:rPr lang="ru-RU" sz="900" dirty="0" smtClean="0"/>
                        <a:t> 2026 </a:t>
                      </a:r>
                      <a:r>
                        <a:rPr lang="ru-RU" sz="900" dirty="0" err="1" smtClean="0"/>
                        <a:t>жылдың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қорытындысы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бойынша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бекітілген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инвестициялық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бағдарламада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көзделген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іс-шараларды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орындау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нәтижелері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бойынша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жүзеге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асырылатын</a:t>
                      </a:r>
                      <a:r>
                        <a:rPr lang="ru-RU" sz="900" dirty="0" smtClean="0"/>
                        <a:t> </a:t>
                      </a:r>
                      <a:r>
                        <a:rPr lang="ru-RU" sz="900" dirty="0" err="1" smtClean="0"/>
                        <a:t>болады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8602" marR="8602" marT="8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/>
          </p:cNvPr>
          <p:cNvGraphicFramePr>
            <a:graphicFrameLocks noGrp="1"/>
          </p:cNvGraphicFramePr>
          <p:nvPr/>
        </p:nvGraphicFramePr>
        <p:xfrm>
          <a:off x="330200" y="2236788"/>
          <a:ext cx="11295063" cy="1733550"/>
        </p:xfrm>
        <a:graphic>
          <a:graphicData uri="http://schemas.openxmlformats.org/drawingml/2006/table">
            <a:tbl>
              <a:tblPr/>
              <a:tblGrid>
                <a:gridCol w="25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1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78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437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680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5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Сенімділік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пен сапа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көрсеткіші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 2025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Жоспар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жылдың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бірінші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жартыжылдығының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фактісі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Сенімділік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пен сапа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көрсеткіштерінің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сақталуын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бағалау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Сенімділік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пен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сапаны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сақтамаудың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себептері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негіздемесі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72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Негізгі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құралдардың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тозуын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азайту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%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21%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бекітілмеген</a:t>
                      </a:r>
                      <a:endParaRPr lang="ru-RU" sz="1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 smtClean="0"/>
                        <a:t>Көрсеткіштің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сақталуын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бағалау</a:t>
                      </a:r>
                      <a:r>
                        <a:rPr lang="ru-RU" sz="1000" dirty="0" smtClean="0"/>
                        <a:t> 2026 </a:t>
                      </a:r>
                      <a:r>
                        <a:rPr lang="ru-RU" sz="1000" dirty="0" err="1" smtClean="0"/>
                        <a:t>жылдың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қорытындысы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бойынша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бекітілген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инвестициялық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бағдарламада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көзделген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іс-шараларды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орындау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нәтижелері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бойынша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жүзеге</a:t>
                      </a:r>
                      <a:r>
                        <a:rPr lang="ru-RU" sz="1000" dirty="0" smtClean="0"/>
                        <a:t> </a:t>
                      </a:r>
                      <a:r>
                        <a:rPr lang="ru-RU" sz="1000" dirty="0" err="1" smtClean="0"/>
                        <a:t>асырылады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 marL="8601" marR="8601" marT="8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5" name="Слайд think-cell" r:id="rId16" imgW="360" imgH="360" progId="TCLayout.ActiveDocument.1">
                  <p:embed/>
                </p:oleObj>
              </mc:Choice>
              <mc:Fallback>
                <p:oleObj name="Слайд think-cell" r:id="rId16" imgW="360" imgH="360" progId="TCLayout.ActiveDocument.1">
                  <p:embed/>
                  <p:pic>
                    <p:nvPicPr>
                      <p:cNvPr id="0" name="Object 5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9" name="Заголовок 1"/>
          <p:cNvSpPr>
            <a:spLocks noGrp="1"/>
          </p:cNvSpPr>
          <p:nvPr>
            <p:ph type="title"/>
          </p:nvPr>
        </p:nvSpPr>
        <p:spPr>
          <a:xfrm>
            <a:off x="317500" y="0"/>
            <a:ext cx="10582275" cy="704850"/>
          </a:xfrm>
        </p:spPr>
        <p:txBody>
          <a:bodyPr/>
          <a:lstStyle/>
          <a:p>
            <a:pPr eaLnBrk="1" hangingPunct="1"/>
            <a:r>
              <a:rPr altLang="en-US" smtClean="0"/>
              <a:t>ЕЭК: 2026 жылғы 1 жартыжылдықтағы жылу энергиясын өндіру бойынша көрсетілген қызметтердің негізгі қаржы-экономикалық көрсеткіштері және көлемі туралы ақпарат</a:t>
            </a:r>
          </a:p>
        </p:txBody>
      </p:sp>
      <p:sp>
        <p:nvSpPr>
          <p:cNvPr id="31" name="Freeform 140"/>
          <p:cNvSpPr/>
          <p:nvPr/>
        </p:nvSpPr>
        <p:spPr>
          <a:xfrm>
            <a:off x="341313" y="1450975"/>
            <a:ext cx="5475287" cy="4357688"/>
          </a:xfrm>
          <a:custGeom>
            <a:avLst/>
            <a:gdLst>
              <a:gd name="connsiteX0" fmla="*/ 0 w 937260"/>
              <a:gd name="connsiteY0" fmla="*/ 0 h 350520"/>
              <a:gd name="connsiteX1" fmla="*/ 0 w 937260"/>
              <a:gd name="connsiteY1" fmla="*/ 350520 h 350520"/>
              <a:gd name="connsiteX2" fmla="*/ 937260 w 937260"/>
              <a:gd name="connsiteY2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260" h="350520">
                <a:moveTo>
                  <a:pt x="0" y="0"/>
                </a:moveTo>
                <a:lnTo>
                  <a:pt x="0" y="350520"/>
                </a:lnTo>
                <a:lnTo>
                  <a:pt x="937260" y="350520"/>
                </a:lnTo>
              </a:path>
            </a:pathLst>
          </a:cu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/>
          <a:lstStyle/>
          <a:p>
            <a:pPr defTabSz="583170" eaLnBrk="1" fontAlgn="auto" hangingPunct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ru-RU" sz="1200" dirty="0" err="1">
                <a:solidFill>
                  <a:schemeClr val="accent1"/>
                </a:solidFill>
              </a:rPr>
              <a:t>көрсеткіштер</a:t>
            </a:r>
            <a:endParaRPr lang="da-DK" sz="1200" dirty="0">
              <a:solidFill>
                <a:schemeClr val="accent1"/>
              </a:solidFill>
            </a:endParaRPr>
          </a:p>
        </p:txBody>
      </p:sp>
      <p:graphicFrame>
        <p:nvGraphicFramePr>
          <p:cNvPr id="29701" name="Chart 3"/>
          <p:cNvGraphicFramePr>
            <a:graphicFrameLocks/>
          </p:cNvGraphicFramePr>
          <p:nvPr/>
        </p:nvGraphicFramePr>
        <p:xfrm>
          <a:off x="2090738" y="2292350"/>
          <a:ext cx="3905250" cy="154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6" name="Диаграмма" r:id="rId18" imgW="3913971" imgH="1548518" progId="Excel.Chart.8">
                  <p:embed/>
                </p:oleObj>
              </mc:Choice>
              <mc:Fallback>
                <p:oleObj name="Диаграмма" r:id="rId18" imgW="3913971" imgH="1548518" progId="Excel.Chart.8">
                  <p:embed/>
                  <p:pic>
                    <p:nvPicPr>
                      <p:cNvPr id="0" name="Chart 3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0738" y="2292350"/>
                        <a:ext cx="3905250" cy="1547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2" name="Chart 3"/>
          <p:cNvGraphicFramePr>
            <a:graphicFrameLocks/>
          </p:cNvGraphicFramePr>
          <p:nvPr/>
        </p:nvGraphicFramePr>
        <p:xfrm>
          <a:off x="2038350" y="1444625"/>
          <a:ext cx="2268538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7" name="Диаграмма" r:id="rId20" imgW="2274005" imgH="975445" progId="Excel.Chart.8">
                  <p:embed/>
                </p:oleObj>
              </mc:Choice>
              <mc:Fallback>
                <p:oleObj name="Диаграмма" r:id="rId20" imgW="2274005" imgH="975445" progId="Excel.Chart.8">
                  <p:embed/>
                  <p:pic>
                    <p:nvPicPr>
                      <p:cNvPr id="0" name="Chart 3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1444625"/>
                        <a:ext cx="2268538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TextBox 38"/>
          <p:cNvSpPr txBox="1">
            <a:spLocks noChangeArrowheads="1"/>
          </p:cNvSpPr>
          <p:nvPr/>
        </p:nvSpPr>
        <p:spPr bwMode="auto">
          <a:xfrm>
            <a:off x="468313" y="1787525"/>
            <a:ext cx="15240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200"/>
              <a:t>Көрсетілетін қызметтер көлемі, мың Гкал</a:t>
            </a:r>
          </a:p>
        </p:txBody>
      </p:sp>
      <p:sp>
        <p:nvSpPr>
          <p:cNvPr id="29704" name="TextBox 39"/>
          <p:cNvSpPr txBox="1">
            <a:spLocks noChangeArrowheads="1"/>
          </p:cNvSpPr>
          <p:nvPr/>
        </p:nvSpPr>
        <p:spPr bwMode="auto">
          <a:xfrm>
            <a:off x="481013" y="2713038"/>
            <a:ext cx="1668462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200"/>
              <a:t>табыс, млн. теңге</a:t>
            </a:r>
          </a:p>
        </p:txBody>
      </p:sp>
      <p:sp>
        <p:nvSpPr>
          <p:cNvPr id="29705" name="TextBox 40"/>
          <p:cNvSpPr txBox="1">
            <a:spLocks noChangeArrowheads="1"/>
          </p:cNvSpPr>
          <p:nvPr/>
        </p:nvSpPr>
        <p:spPr bwMode="auto">
          <a:xfrm>
            <a:off x="481013" y="3268663"/>
            <a:ext cx="177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200"/>
              <a:t>Шығындар, млн. теңге</a:t>
            </a:r>
          </a:p>
        </p:txBody>
      </p:sp>
      <p:sp>
        <p:nvSpPr>
          <p:cNvPr id="29706" name="TextBox 41"/>
          <p:cNvSpPr txBox="1">
            <a:spLocks noChangeArrowheads="1"/>
          </p:cNvSpPr>
          <p:nvPr/>
        </p:nvSpPr>
        <p:spPr bwMode="auto">
          <a:xfrm>
            <a:off x="468313" y="4606925"/>
            <a:ext cx="15081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200"/>
              <a:t>Құны, теңге/Гкал</a:t>
            </a:r>
          </a:p>
        </p:txBody>
      </p:sp>
      <p:sp>
        <p:nvSpPr>
          <p:cNvPr id="29707" name="TextBox 42"/>
          <p:cNvSpPr txBox="1">
            <a:spLocks noChangeArrowheads="1"/>
          </p:cNvSpPr>
          <p:nvPr/>
        </p:nvSpPr>
        <p:spPr bwMode="auto">
          <a:xfrm>
            <a:off x="455613" y="3941763"/>
            <a:ext cx="15287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200"/>
              <a:t>Залал, млн. теңге</a:t>
            </a:r>
          </a:p>
        </p:txBody>
      </p:sp>
      <p:sp>
        <p:nvSpPr>
          <p:cNvPr id="29708" name="TextBox 44"/>
          <p:cNvSpPr txBox="1">
            <a:spLocks noChangeArrowheads="1"/>
          </p:cNvSpPr>
          <p:nvPr/>
        </p:nvSpPr>
        <p:spPr bwMode="auto">
          <a:xfrm>
            <a:off x="481013" y="5356225"/>
            <a:ext cx="152241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200"/>
              <a:t>Тариф, теңге/ Гкал</a:t>
            </a:r>
          </a:p>
        </p:txBody>
      </p:sp>
      <p:graphicFrame>
        <p:nvGraphicFramePr>
          <p:cNvPr id="29709" name="Chart 3"/>
          <p:cNvGraphicFramePr>
            <a:graphicFrameLocks/>
          </p:cNvGraphicFramePr>
          <p:nvPr/>
        </p:nvGraphicFramePr>
        <p:xfrm>
          <a:off x="1603375" y="4233863"/>
          <a:ext cx="3062288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8" name="Диаграмма" r:id="rId22" imgW="3066554" imgH="1005927" progId="Excel.Chart.8">
                  <p:embed/>
                </p:oleObj>
              </mc:Choice>
              <mc:Fallback>
                <p:oleObj name="Диаграмма" r:id="rId22" imgW="3066554" imgH="1005927" progId="Excel.Chart.8">
                  <p:embed/>
                  <p:pic>
                    <p:nvPicPr>
                      <p:cNvPr id="0" name="Chart 3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75" y="4233863"/>
                        <a:ext cx="3062288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Rectangle 119"/>
          <p:cNvSpPr/>
          <p:nvPr/>
        </p:nvSpPr>
        <p:spPr>
          <a:xfrm>
            <a:off x="-1588" y="5964238"/>
            <a:ext cx="12192001" cy="565150"/>
          </a:xfrm>
          <a:prstGeom prst="rect">
            <a:avLst/>
          </a:prstGeom>
          <a:gradFill flip="none" rotWithShape="1">
            <a:gsLst>
              <a:gs pos="15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Қолданыстағы</a:t>
            </a:r>
            <a:r>
              <a:rPr lang="ru-RU" dirty="0"/>
              <a:t> </a:t>
            </a:r>
            <a:r>
              <a:rPr lang="ru-RU" dirty="0" err="1"/>
              <a:t>тарифтер</a:t>
            </a:r>
            <a:r>
              <a:rPr lang="ru-RU" dirty="0"/>
              <a:t> </a:t>
            </a:r>
            <a:r>
              <a:rPr lang="ru-RU" dirty="0" err="1"/>
              <a:t>реттелетін</a:t>
            </a:r>
            <a:r>
              <a:rPr lang="ru-RU" dirty="0"/>
              <a:t> </a:t>
            </a:r>
            <a:r>
              <a:rPr lang="ru-RU" dirty="0" err="1"/>
              <a:t>қызметтердің</a:t>
            </a:r>
            <a:r>
              <a:rPr lang="ru-RU" dirty="0"/>
              <a:t> </a:t>
            </a:r>
            <a:r>
              <a:rPr lang="ru-RU" dirty="0" err="1"/>
              <a:t>шығындарын</a:t>
            </a:r>
            <a:r>
              <a:rPr lang="ru-RU" dirty="0"/>
              <a:t> </a:t>
            </a:r>
            <a:r>
              <a:rPr lang="ru-RU" dirty="0" err="1"/>
              <a:t>өтемейді</a:t>
            </a:r>
            <a:r>
              <a:rPr lang="ru-RU" dirty="0"/>
              <a:t>.</a:t>
            </a:r>
            <a:endParaRPr lang="ru-RU" sz="1600" dirty="0">
              <a:solidFill>
                <a:schemeClr val="bg1"/>
              </a:solidFill>
            </a:endParaRPr>
          </a:p>
        </p:txBody>
      </p:sp>
      <p:graphicFrame>
        <p:nvGraphicFramePr>
          <p:cNvPr id="29711" name="Chart 3"/>
          <p:cNvGraphicFramePr>
            <a:graphicFrameLocks/>
          </p:cNvGraphicFramePr>
          <p:nvPr/>
        </p:nvGraphicFramePr>
        <p:xfrm>
          <a:off x="1314450" y="4927600"/>
          <a:ext cx="3062288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9" name="Диаграмма" r:id="rId24" imgW="3066554" imgH="987638" progId="Excel.Chart.8">
                  <p:embed/>
                </p:oleObj>
              </mc:Choice>
              <mc:Fallback>
                <p:oleObj name="Диаграмма" r:id="rId24" imgW="3066554" imgH="987638" progId="Excel.Chart.8">
                  <p:embed/>
                  <p:pic>
                    <p:nvPicPr>
                      <p:cNvPr id="0" name="Chart 3"/>
                      <p:cNvPicPr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450" y="4927600"/>
                        <a:ext cx="3062288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2" name="TextBox 34"/>
          <p:cNvSpPr txBox="1">
            <a:spLocks noChangeArrowheads="1"/>
          </p:cNvSpPr>
          <p:nvPr/>
        </p:nvSpPr>
        <p:spPr bwMode="auto">
          <a:xfrm>
            <a:off x="711200" y="1069975"/>
            <a:ext cx="47656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400" b="1">
                <a:solidFill>
                  <a:schemeClr val="accent1"/>
                </a:solidFill>
              </a:rPr>
              <a:t>Негізгі қаржылық-экономикалық көрсеткіштер</a:t>
            </a:r>
          </a:p>
        </p:txBody>
      </p:sp>
      <p:sp>
        <p:nvSpPr>
          <p:cNvPr id="29713" name="TextBox 35"/>
          <p:cNvSpPr txBox="1">
            <a:spLocks noChangeArrowheads="1"/>
          </p:cNvSpPr>
          <p:nvPr/>
        </p:nvSpPr>
        <p:spPr bwMode="auto">
          <a:xfrm>
            <a:off x="6802438" y="1090613"/>
            <a:ext cx="5191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400" b="1">
                <a:solidFill>
                  <a:schemeClr val="accent1"/>
                </a:solidFill>
              </a:rPr>
              <a:t>Көрсетілетін реттеліп көрсетілетін қызметтердің көлемі</a:t>
            </a:r>
          </a:p>
        </p:txBody>
      </p:sp>
      <p:grpSp>
        <p:nvGrpSpPr>
          <p:cNvPr id="37" name="Group 3407"/>
          <p:cNvGrpSpPr/>
          <p:nvPr/>
        </p:nvGrpSpPr>
        <p:grpSpPr>
          <a:xfrm>
            <a:off x="317499" y="973863"/>
            <a:ext cx="369887" cy="369888"/>
            <a:chOff x="6277590" y="1074738"/>
            <a:chExt cx="369887" cy="369888"/>
          </a:xfrm>
          <a:solidFill>
            <a:schemeClr val="tx2"/>
          </a:solidFill>
        </p:grpSpPr>
        <p:sp>
          <p:nvSpPr>
            <p:cNvPr id="38" name="Freeform 2647"/>
            <p:cNvSpPr>
              <a:spLocks noEditPoints="1"/>
            </p:cNvSpPr>
            <p:nvPr/>
          </p:nvSpPr>
          <p:spPr bwMode="auto">
            <a:xfrm>
              <a:off x="6301402" y="1098551"/>
              <a:ext cx="61913" cy="63500"/>
            </a:xfrm>
            <a:custGeom>
              <a:avLst/>
              <a:gdLst>
                <a:gd name="T0" fmla="*/ 24 w 48"/>
                <a:gd name="T1" fmla="*/ 48 h 48"/>
                <a:gd name="T2" fmla="*/ 48 w 48"/>
                <a:gd name="T3" fmla="*/ 24 h 48"/>
                <a:gd name="T4" fmla="*/ 24 w 48"/>
                <a:gd name="T5" fmla="*/ 0 h 48"/>
                <a:gd name="T6" fmla="*/ 0 w 48"/>
                <a:gd name="T7" fmla="*/ 24 h 48"/>
                <a:gd name="T8" fmla="*/ 24 w 48"/>
                <a:gd name="T9" fmla="*/ 48 h 48"/>
                <a:gd name="T10" fmla="*/ 24 w 48"/>
                <a:gd name="T11" fmla="*/ 9 h 48"/>
                <a:gd name="T12" fmla="*/ 39 w 48"/>
                <a:gd name="T13" fmla="*/ 24 h 48"/>
                <a:gd name="T14" fmla="*/ 24 w 48"/>
                <a:gd name="T15" fmla="*/ 39 h 48"/>
                <a:gd name="T16" fmla="*/ 9 w 48"/>
                <a:gd name="T17" fmla="*/ 24 h 48"/>
                <a:gd name="T18" fmla="*/ 24 w 48"/>
                <a:gd name="T19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38" y="48"/>
                    <a:pt x="48" y="37"/>
                    <a:pt x="48" y="24"/>
                  </a:cubicBezTo>
                  <a:cubicBezTo>
                    <a:pt x="48" y="11"/>
                    <a:pt x="38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  <a:moveTo>
                    <a:pt x="24" y="9"/>
                  </a:moveTo>
                  <a:cubicBezTo>
                    <a:pt x="33" y="9"/>
                    <a:pt x="39" y="16"/>
                    <a:pt x="39" y="24"/>
                  </a:cubicBezTo>
                  <a:cubicBezTo>
                    <a:pt x="39" y="32"/>
                    <a:pt x="33" y="39"/>
                    <a:pt x="24" y="39"/>
                  </a:cubicBezTo>
                  <a:cubicBezTo>
                    <a:pt x="16" y="39"/>
                    <a:pt x="9" y="32"/>
                    <a:pt x="9" y="24"/>
                  </a:cubicBezTo>
                  <a:cubicBezTo>
                    <a:pt x="9" y="16"/>
                    <a:pt x="16" y="9"/>
                    <a:pt x="24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4" name="Freeform 2648"/>
            <p:cNvSpPr>
              <a:spLocks noEditPoints="1"/>
            </p:cNvSpPr>
            <p:nvPr/>
          </p:nvSpPr>
          <p:spPr bwMode="auto">
            <a:xfrm>
              <a:off x="6277590" y="1328738"/>
              <a:ext cx="88900" cy="88900"/>
            </a:xfrm>
            <a:custGeom>
              <a:avLst/>
              <a:gdLst>
                <a:gd name="T0" fmla="*/ 34 w 68"/>
                <a:gd name="T1" fmla="*/ 0 h 68"/>
                <a:gd name="T2" fmla="*/ 0 w 68"/>
                <a:gd name="T3" fmla="*/ 34 h 68"/>
                <a:gd name="T4" fmla="*/ 34 w 68"/>
                <a:gd name="T5" fmla="*/ 68 h 68"/>
                <a:gd name="T6" fmla="*/ 68 w 68"/>
                <a:gd name="T7" fmla="*/ 34 h 68"/>
                <a:gd name="T8" fmla="*/ 34 w 68"/>
                <a:gd name="T9" fmla="*/ 0 h 68"/>
                <a:gd name="T10" fmla="*/ 34 w 68"/>
                <a:gd name="T11" fmla="*/ 59 h 68"/>
                <a:gd name="T12" fmla="*/ 9 w 68"/>
                <a:gd name="T13" fmla="*/ 34 h 68"/>
                <a:gd name="T14" fmla="*/ 34 w 68"/>
                <a:gd name="T15" fmla="*/ 9 h 68"/>
                <a:gd name="T16" fmla="*/ 59 w 68"/>
                <a:gd name="T17" fmla="*/ 34 h 68"/>
                <a:gd name="T18" fmla="*/ 34 w 68"/>
                <a:gd name="T1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34" y="0"/>
                  </a:moveTo>
                  <a:cubicBezTo>
                    <a:pt x="16" y="0"/>
                    <a:pt x="0" y="16"/>
                    <a:pt x="0" y="34"/>
                  </a:cubicBezTo>
                  <a:cubicBezTo>
                    <a:pt x="0" y="53"/>
                    <a:pt x="16" y="68"/>
                    <a:pt x="34" y="68"/>
                  </a:cubicBezTo>
                  <a:cubicBezTo>
                    <a:pt x="53" y="68"/>
                    <a:pt x="68" y="53"/>
                    <a:pt x="68" y="34"/>
                  </a:cubicBezTo>
                  <a:cubicBezTo>
                    <a:pt x="68" y="16"/>
                    <a:pt x="53" y="0"/>
                    <a:pt x="34" y="0"/>
                  </a:cubicBezTo>
                  <a:close/>
                  <a:moveTo>
                    <a:pt x="34" y="59"/>
                  </a:moveTo>
                  <a:cubicBezTo>
                    <a:pt x="21" y="59"/>
                    <a:pt x="9" y="48"/>
                    <a:pt x="9" y="34"/>
                  </a:cubicBezTo>
                  <a:cubicBezTo>
                    <a:pt x="9" y="21"/>
                    <a:pt x="21" y="9"/>
                    <a:pt x="34" y="9"/>
                  </a:cubicBezTo>
                  <a:cubicBezTo>
                    <a:pt x="48" y="9"/>
                    <a:pt x="59" y="21"/>
                    <a:pt x="59" y="34"/>
                  </a:cubicBezTo>
                  <a:cubicBezTo>
                    <a:pt x="59" y="48"/>
                    <a:pt x="48" y="59"/>
                    <a:pt x="34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6" name="Freeform 2649"/>
            <p:cNvSpPr>
              <a:spLocks noEditPoints="1"/>
            </p:cNvSpPr>
            <p:nvPr/>
          </p:nvSpPr>
          <p:spPr bwMode="auto">
            <a:xfrm>
              <a:off x="6533177" y="1328738"/>
              <a:ext cx="114300" cy="115888"/>
            </a:xfrm>
            <a:custGeom>
              <a:avLst/>
              <a:gdLst>
                <a:gd name="T0" fmla="*/ 44 w 88"/>
                <a:gd name="T1" fmla="*/ 0 h 88"/>
                <a:gd name="T2" fmla="*/ 0 w 88"/>
                <a:gd name="T3" fmla="*/ 44 h 88"/>
                <a:gd name="T4" fmla="*/ 44 w 88"/>
                <a:gd name="T5" fmla="*/ 88 h 88"/>
                <a:gd name="T6" fmla="*/ 88 w 88"/>
                <a:gd name="T7" fmla="*/ 44 h 88"/>
                <a:gd name="T8" fmla="*/ 44 w 88"/>
                <a:gd name="T9" fmla="*/ 0 h 88"/>
                <a:gd name="T10" fmla="*/ 44 w 88"/>
                <a:gd name="T11" fmla="*/ 79 h 88"/>
                <a:gd name="T12" fmla="*/ 9 w 88"/>
                <a:gd name="T13" fmla="*/ 44 h 88"/>
                <a:gd name="T14" fmla="*/ 44 w 88"/>
                <a:gd name="T15" fmla="*/ 9 h 88"/>
                <a:gd name="T16" fmla="*/ 79 w 88"/>
                <a:gd name="T17" fmla="*/ 44 h 88"/>
                <a:gd name="T18" fmla="*/ 44 w 88"/>
                <a:gd name="T19" fmla="*/ 7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88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68"/>
                    <a:pt x="20" y="88"/>
                    <a:pt x="44" y="88"/>
                  </a:cubicBezTo>
                  <a:cubicBezTo>
                    <a:pt x="68" y="88"/>
                    <a:pt x="88" y="68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44" y="79"/>
                  </a:moveTo>
                  <a:cubicBezTo>
                    <a:pt x="25" y="79"/>
                    <a:pt x="9" y="63"/>
                    <a:pt x="9" y="44"/>
                  </a:cubicBezTo>
                  <a:cubicBezTo>
                    <a:pt x="9" y="25"/>
                    <a:pt x="25" y="9"/>
                    <a:pt x="44" y="9"/>
                  </a:cubicBezTo>
                  <a:cubicBezTo>
                    <a:pt x="63" y="9"/>
                    <a:pt x="79" y="25"/>
                    <a:pt x="79" y="44"/>
                  </a:cubicBezTo>
                  <a:cubicBezTo>
                    <a:pt x="79" y="63"/>
                    <a:pt x="63" y="79"/>
                    <a:pt x="44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7" name="Freeform 2650"/>
            <p:cNvSpPr>
              <a:spLocks noEditPoints="1"/>
            </p:cNvSpPr>
            <p:nvPr/>
          </p:nvSpPr>
          <p:spPr bwMode="auto">
            <a:xfrm>
              <a:off x="6558577" y="1074738"/>
              <a:ext cx="88900" cy="88900"/>
            </a:xfrm>
            <a:custGeom>
              <a:avLst/>
              <a:gdLst>
                <a:gd name="T0" fmla="*/ 34 w 68"/>
                <a:gd name="T1" fmla="*/ 68 h 68"/>
                <a:gd name="T2" fmla="*/ 68 w 68"/>
                <a:gd name="T3" fmla="*/ 34 h 68"/>
                <a:gd name="T4" fmla="*/ 34 w 68"/>
                <a:gd name="T5" fmla="*/ 0 h 68"/>
                <a:gd name="T6" fmla="*/ 0 w 68"/>
                <a:gd name="T7" fmla="*/ 34 h 68"/>
                <a:gd name="T8" fmla="*/ 34 w 68"/>
                <a:gd name="T9" fmla="*/ 68 h 68"/>
                <a:gd name="T10" fmla="*/ 34 w 68"/>
                <a:gd name="T11" fmla="*/ 10 h 68"/>
                <a:gd name="T12" fmla="*/ 59 w 68"/>
                <a:gd name="T13" fmla="*/ 34 h 68"/>
                <a:gd name="T14" fmla="*/ 34 w 68"/>
                <a:gd name="T15" fmla="*/ 59 h 68"/>
                <a:gd name="T16" fmla="*/ 9 w 68"/>
                <a:gd name="T17" fmla="*/ 34 h 68"/>
                <a:gd name="T18" fmla="*/ 34 w 68"/>
                <a:gd name="T19" fmla="*/ 1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53" y="68"/>
                    <a:pt x="68" y="53"/>
                    <a:pt x="68" y="34"/>
                  </a:cubicBezTo>
                  <a:cubicBezTo>
                    <a:pt x="68" y="16"/>
                    <a:pt x="53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lose/>
                  <a:moveTo>
                    <a:pt x="34" y="10"/>
                  </a:moveTo>
                  <a:cubicBezTo>
                    <a:pt x="48" y="10"/>
                    <a:pt x="59" y="21"/>
                    <a:pt x="59" y="34"/>
                  </a:cubicBezTo>
                  <a:cubicBezTo>
                    <a:pt x="59" y="48"/>
                    <a:pt x="48" y="59"/>
                    <a:pt x="34" y="59"/>
                  </a:cubicBezTo>
                  <a:cubicBezTo>
                    <a:pt x="20" y="59"/>
                    <a:pt x="9" y="48"/>
                    <a:pt x="9" y="34"/>
                  </a:cubicBezTo>
                  <a:cubicBezTo>
                    <a:pt x="9" y="21"/>
                    <a:pt x="20" y="10"/>
                    <a:pt x="3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9" name="Freeform 2651"/>
            <p:cNvSpPr>
              <a:spLocks/>
            </p:cNvSpPr>
            <p:nvPr/>
          </p:nvSpPr>
          <p:spPr bwMode="auto">
            <a:xfrm>
              <a:off x="6361727" y="1152526"/>
              <a:ext cx="203200" cy="195263"/>
            </a:xfrm>
            <a:custGeom>
              <a:avLst/>
              <a:gdLst>
                <a:gd name="T0" fmla="*/ 108 w 157"/>
                <a:gd name="T1" fmla="*/ 119 h 150"/>
                <a:gd name="T2" fmla="*/ 133 w 157"/>
                <a:gd name="T3" fmla="*/ 144 h 150"/>
                <a:gd name="T4" fmla="*/ 136 w 157"/>
                <a:gd name="T5" fmla="*/ 145 h 150"/>
                <a:gd name="T6" fmla="*/ 139 w 157"/>
                <a:gd name="T7" fmla="*/ 144 h 150"/>
                <a:gd name="T8" fmla="*/ 139 w 157"/>
                <a:gd name="T9" fmla="*/ 138 h 150"/>
                <a:gd name="T10" fmla="*/ 114 w 157"/>
                <a:gd name="T11" fmla="*/ 113 h 150"/>
                <a:gd name="T12" fmla="*/ 129 w 157"/>
                <a:gd name="T13" fmla="*/ 79 h 150"/>
                <a:gd name="T14" fmla="*/ 125 w 157"/>
                <a:gd name="T15" fmla="*/ 74 h 150"/>
                <a:gd name="T16" fmla="*/ 120 w 157"/>
                <a:gd name="T17" fmla="*/ 78 h 150"/>
                <a:gd name="T18" fmla="*/ 66 w 157"/>
                <a:gd name="T19" fmla="*/ 126 h 150"/>
                <a:gd name="T20" fmla="*/ 39 w 157"/>
                <a:gd name="T21" fmla="*/ 119 h 150"/>
                <a:gd name="T22" fmla="*/ 39 w 157"/>
                <a:gd name="T23" fmla="*/ 119 h 150"/>
                <a:gd name="T24" fmla="*/ 37 w 157"/>
                <a:gd name="T25" fmla="*/ 118 h 150"/>
                <a:gd name="T26" fmla="*/ 12 w 157"/>
                <a:gd name="T27" fmla="*/ 72 h 150"/>
                <a:gd name="T28" fmla="*/ 66 w 157"/>
                <a:gd name="T29" fmla="*/ 17 h 150"/>
                <a:gd name="T30" fmla="*/ 117 w 157"/>
                <a:gd name="T31" fmla="*/ 55 h 150"/>
                <a:gd name="T32" fmla="*/ 123 w 157"/>
                <a:gd name="T33" fmla="*/ 58 h 150"/>
                <a:gd name="T34" fmla="*/ 126 w 157"/>
                <a:gd name="T35" fmla="*/ 52 h 150"/>
                <a:gd name="T36" fmla="*/ 122 w 157"/>
                <a:gd name="T37" fmla="*/ 42 h 150"/>
                <a:gd name="T38" fmla="*/ 155 w 157"/>
                <a:gd name="T39" fmla="*/ 9 h 150"/>
                <a:gd name="T40" fmla="*/ 155 w 157"/>
                <a:gd name="T41" fmla="*/ 2 h 150"/>
                <a:gd name="T42" fmla="*/ 149 w 157"/>
                <a:gd name="T43" fmla="*/ 2 h 150"/>
                <a:gd name="T44" fmla="*/ 117 w 157"/>
                <a:gd name="T45" fmla="*/ 34 h 150"/>
                <a:gd name="T46" fmla="*/ 66 w 157"/>
                <a:gd name="T47" fmla="*/ 8 h 150"/>
                <a:gd name="T48" fmla="*/ 25 w 157"/>
                <a:gd name="T49" fmla="*/ 23 h 150"/>
                <a:gd name="T50" fmla="*/ 8 w 157"/>
                <a:gd name="T51" fmla="*/ 7 h 150"/>
                <a:gd name="T52" fmla="*/ 2 w 157"/>
                <a:gd name="T53" fmla="*/ 7 h 150"/>
                <a:gd name="T54" fmla="*/ 2 w 157"/>
                <a:gd name="T55" fmla="*/ 13 h 150"/>
                <a:gd name="T56" fmla="*/ 19 w 157"/>
                <a:gd name="T57" fmla="*/ 30 h 150"/>
                <a:gd name="T58" fmla="*/ 3 w 157"/>
                <a:gd name="T59" fmla="*/ 72 h 150"/>
                <a:gd name="T60" fmla="*/ 28 w 157"/>
                <a:gd name="T61" fmla="*/ 123 h 150"/>
                <a:gd name="T62" fmla="*/ 9 w 157"/>
                <a:gd name="T63" fmla="*/ 142 h 150"/>
                <a:gd name="T64" fmla="*/ 9 w 157"/>
                <a:gd name="T65" fmla="*/ 148 h 150"/>
                <a:gd name="T66" fmla="*/ 12 w 157"/>
                <a:gd name="T67" fmla="*/ 150 h 150"/>
                <a:gd name="T68" fmla="*/ 16 w 157"/>
                <a:gd name="T69" fmla="*/ 148 h 150"/>
                <a:gd name="T70" fmla="*/ 36 w 157"/>
                <a:gd name="T71" fmla="*/ 128 h 150"/>
                <a:gd name="T72" fmla="*/ 66 w 157"/>
                <a:gd name="T73" fmla="*/ 135 h 150"/>
                <a:gd name="T74" fmla="*/ 108 w 157"/>
                <a:gd name="T75" fmla="*/ 11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7" h="150">
                  <a:moveTo>
                    <a:pt x="108" y="119"/>
                  </a:moveTo>
                  <a:cubicBezTo>
                    <a:pt x="133" y="144"/>
                    <a:pt x="133" y="144"/>
                    <a:pt x="133" y="144"/>
                  </a:cubicBezTo>
                  <a:cubicBezTo>
                    <a:pt x="134" y="145"/>
                    <a:pt x="135" y="145"/>
                    <a:pt x="136" y="145"/>
                  </a:cubicBezTo>
                  <a:cubicBezTo>
                    <a:pt x="137" y="145"/>
                    <a:pt x="138" y="145"/>
                    <a:pt x="139" y="144"/>
                  </a:cubicBezTo>
                  <a:cubicBezTo>
                    <a:pt x="141" y="142"/>
                    <a:pt x="141" y="140"/>
                    <a:pt x="139" y="138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22" y="103"/>
                    <a:pt x="127" y="92"/>
                    <a:pt x="129" y="79"/>
                  </a:cubicBezTo>
                  <a:cubicBezTo>
                    <a:pt x="129" y="77"/>
                    <a:pt x="127" y="75"/>
                    <a:pt x="125" y="74"/>
                  </a:cubicBezTo>
                  <a:cubicBezTo>
                    <a:pt x="122" y="74"/>
                    <a:pt x="120" y="76"/>
                    <a:pt x="120" y="78"/>
                  </a:cubicBezTo>
                  <a:cubicBezTo>
                    <a:pt x="116" y="106"/>
                    <a:pt x="93" y="126"/>
                    <a:pt x="66" y="126"/>
                  </a:cubicBezTo>
                  <a:cubicBezTo>
                    <a:pt x="56" y="126"/>
                    <a:pt x="47" y="124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8" y="118"/>
                    <a:pt x="38" y="118"/>
                    <a:pt x="37" y="118"/>
                  </a:cubicBezTo>
                  <a:cubicBezTo>
                    <a:pt x="22" y="108"/>
                    <a:pt x="12" y="91"/>
                    <a:pt x="12" y="72"/>
                  </a:cubicBezTo>
                  <a:cubicBezTo>
                    <a:pt x="12" y="42"/>
                    <a:pt x="36" y="17"/>
                    <a:pt x="66" y="17"/>
                  </a:cubicBezTo>
                  <a:cubicBezTo>
                    <a:pt x="89" y="17"/>
                    <a:pt x="110" y="32"/>
                    <a:pt x="117" y="55"/>
                  </a:cubicBezTo>
                  <a:cubicBezTo>
                    <a:pt x="118" y="57"/>
                    <a:pt x="121" y="58"/>
                    <a:pt x="123" y="58"/>
                  </a:cubicBezTo>
                  <a:cubicBezTo>
                    <a:pt x="125" y="57"/>
                    <a:pt x="127" y="54"/>
                    <a:pt x="126" y="52"/>
                  </a:cubicBezTo>
                  <a:cubicBezTo>
                    <a:pt x="125" y="49"/>
                    <a:pt x="123" y="45"/>
                    <a:pt x="122" y="42"/>
                  </a:cubicBezTo>
                  <a:cubicBezTo>
                    <a:pt x="155" y="9"/>
                    <a:pt x="155" y="9"/>
                    <a:pt x="155" y="9"/>
                  </a:cubicBezTo>
                  <a:cubicBezTo>
                    <a:pt x="157" y="7"/>
                    <a:pt x="157" y="4"/>
                    <a:pt x="155" y="2"/>
                  </a:cubicBezTo>
                  <a:cubicBezTo>
                    <a:pt x="154" y="0"/>
                    <a:pt x="151" y="0"/>
                    <a:pt x="149" y="2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05" y="18"/>
                    <a:pt x="86" y="8"/>
                    <a:pt x="66" y="8"/>
                  </a:cubicBezTo>
                  <a:cubicBezTo>
                    <a:pt x="50" y="8"/>
                    <a:pt x="36" y="14"/>
                    <a:pt x="25" y="23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5"/>
                    <a:pt x="4" y="5"/>
                    <a:pt x="2" y="7"/>
                  </a:cubicBezTo>
                  <a:cubicBezTo>
                    <a:pt x="0" y="8"/>
                    <a:pt x="0" y="11"/>
                    <a:pt x="2" y="13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9" y="41"/>
                    <a:pt x="3" y="56"/>
                    <a:pt x="3" y="72"/>
                  </a:cubicBezTo>
                  <a:cubicBezTo>
                    <a:pt x="3" y="93"/>
                    <a:pt x="13" y="111"/>
                    <a:pt x="28" y="123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8" y="144"/>
                    <a:pt x="8" y="147"/>
                    <a:pt x="9" y="148"/>
                  </a:cubicBezTo>
                  <a:cubicBezTo>
                    <a:pt x="10" y="149"/>
                    <a:pt x="11" y="150"/>
                    <a:pt x="12" y="150"/>
                  </a:cubicBezTo>
                  <a:cubicBezTo>
                    <a:pt x="14" y="150"/>
                    <a:pt x="15" y="149"/>
                    <a:pt x="16" y="148"/>
                  </a:cubicBezTo>
                  <a:cubicBezTo>
                    <a:pt x="36" y="128"/>
                    <a:pt x="36" y="128"/>
                    <a:pt x="36" y="128"/>
                  </a:cubicBezTo>
                  <a:cubicBezTo>
                    <a:pt x="45" y="133"/>
                    <a:pt x="55" y="135"/>
                    <a:pt x="66" y="135"/>
                  </a:cubicBezTo>
                  <a:cubicBezTo>
                    <a:pt x="82" y="135"/>
                    <a:pt x="97" y="129"/>
                    <a:pt x="10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0" name="Freeform 2652"/>
            <p:cNvSpPr>
              <a:spLocks noEditPoints="1"/>
            </p:cNvSpPr>
            <p:nvPr/>
          </p:nvSpPr>
          <p:spPr bwMode="auto">
            <a:xfrm>
              <a:off x="6422052" y="1201738"/>
              <a:ext cx="49213" cy="87313"/>
            </a:xfrm>
            <a:custGeom>
              <a:avLst/>
              <a:gdLst>
                <a:gd name="T0" fmla="*/ 21 w 37"/>
                <a:gd name="T1" fmla="*/ 67 h 67"/>
                <a:gd name="T2" fmla="*/ 21 w 37"/>
                <a:gd name="T3" fmla="*/ 57 h 67"/>
                <a:gd name="T4" fmla="*/ 33 w 37"/>
                <a:gd name="T5" fmla="*/ 53 h 67"/>
                <a:gd name="T6" fmla="*/ 37 w 37"/>
                <a:gd name="T7" fmla="*/ 43 h 67"/>
                <a:gd name="T8" fmla="*/ 37 w 37"/>
                <a:gd name="T9" fmla="*/ 40 h 67"/>
                <a:gd name="T10" fmla="*/ 34 w 37"/>
                <a:gd name="T11" fmla="*/ 31 h 67"/>
                <a:gd name="T12" fmla="*/ 23 w 37"/>
                <a:gd name="T13" fmla="*/ 28 h 67"/>
                <a:gd name="T14" fmla="*/ 21 w 37"/>
                <a:gd name="T15" fmla="*/ 28 h 67"/>
                <a:gd name="T16" fmla="*/ 21 w 37"/>
                <a:gd name="T17" fmla="*/ 11 h 67"/>
                <a:gd name="T18" fmla="*/ 34 w 37"/>
                <a:gd name="T19" fmla="*/ 12 h 67"/>
                <a:gd name="T20" fmla="*/ 34 w 37"/>
                <a:gd name="T21" fmla="*/ 7 h 67"/>
                <a:gd name="T22" fmla="*/ 21 w 37"/>
                <a:gd name="T23" fmla="*/ 6 h 67"/>
                <a:gd name="T24" fmla="*/ 21 w 37"/>
                <a:gd name="T25" fmla="*/ 0 h 67"/>
                <a:gd name="T26" fmla="*/ 16 w 37"/>
                <a:gd name="T27" fmla="*/ 0 h 67"/>
                <a:gd name="T28" fmla="*/ 16 w 37"/>
                <a:gd name="T29" fmla="*/ 6 h 67"/>
                <a:gd name="T30" fmla="*/ 4 w 37"/>
                <a:gd name="T31" fmla="*/ 9 h 67"/>
                <a:gd name="T32" fmla="*/ 0 w 37"/>
                <a:gd name="T33" fmla="*/ 18 h 67"/>
                <a:gd name="T34" fmla="*/ 0 w 37"/>
                <a:gd name="T35" fmla="*/ 21 h 67"/>
                <a:gd name="T36" fmla="*/ 3 w 37"/>
                <a:gd name="T37" fmla="*/ 30 h 67"/>
                <a:gd name="T38" fmla="*/ 14 w 37"/>
                <a:gd name="T39" fmla="*/ 33 h 67"/>
                <a:gd name="T40" fmla="*/ 16 w 37"/>
                <a:gd name="T41" fmla="*/ 33 h 67"/>
                <a:gd name="T42" fmla="*/ 16 w 37"/>
                <a:gd name="T43" fmla="*/ 51 h 67"/>
                <a:gd name="T44" fmla="*/ 12 w 37"/>
                <a:gd name="T45" fmla="*/ 51 h 67"/>
                <a:gd name="T46" fmla="*/ 8 w 37"/>
                <a:gd name="T47" fmla="*/ 51 h 67"/>
                <a:gd name="T48" fmla="*/ 4 w 37"/>
                <a:gd name="T49" fmla="*/ 50 h 67"/>
                <a:gd name="T50" fmla="*/ 1 w 37"/>
                <a:gd name="T51" fmla="*/ 50 h 67"/>
                <a:gd name="T52" fmla="*/ 1 w 37"/>
                <a:gd name="T53" fmla="*/ 56 h 67"/>
                <a:gd name="T54" fmla="*/ 16 w 37"/>
                <a:gd name="T55" fmla="*/ 57 h 67"/>
                <a:gd name="T56" fmla="*/ 16 w 37"/>
                <a:gd name="T57" fmla="*/ 67 h 67"/>
                <a:gd name="T58" fmla="*/ 21 w 37"/>
                <a:gd name="T59" fmla="*/ 67 h 67"/>
                <a:gd name="T60" fmla="*/ 21 w 37"/>
                <a:gd name="T61" fmla="*/ 33 h 67"/>
                <a:gd name="T62" fmla="*/ 28 w 37"/>
                <a:gd name="T63" fmla="*/ 35 h 67"/>
                <a:gd name="T64" fmla="*/ 29 w 37"/>
                <a:gd name="T65" fmla="*/ 39 h 67"/>
                <a:gd name="T66" fmla="*/ 29 w 37"/>
                <a:gd name="T67" fmla="*/ 45 h 67"/>
                <a:gd name="T68" fmla="*/ 27 w 37"/>
                <a:gd name="T69" fmla="*/ 50 h 67"/>
                <a:gd name="T70" fmla="*/ 21 w 37"/>
                <a:gd name="T71" fmla="*/ 51 h 67"/>
                <a:gd name="T72" fmla="*/ 21 w 37"/>
                <a:gd name="T73" fmla="*/ 33 h 67"/>
                <a:gd name="T74" fmla="*/ 10 w 37"/>
                <a:gd name="T75" fmla="*/ 26 h 67"/>
                <a:gd name="T76" fmla="*/ 8 w 37"/>
                <a:gd name="T77" fmla="*/ 23 h 67"/>
                <a:gd name="T78" fmla="*/ 8 w 37"/>
                <a:gd name="T79" fmla="*/ 18 h 67"/>
                <a:gd name="T80" fmla="*/ 9 w 37"/>
                <a:gd name="T81" fmla="*/ 13 h 67"/>
                <a:gd name="T82" fmla="*/ 16 w 37"/>
                <a:gd name="T83" fmla="*/ 11 h 67"/>
                <a:gd name="T84" fmla="*/ 16 w 37"/>
                <a:gd name="T85" fmla="*/ 28 h 67"/>
                <a:gd name="T86" fmla="*/ 10 w 37"/>
                <a:gd name="T87" fmla="*/ 2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7" h="67">
                  <a:moveTo>
                    <a:pt x="21" y="67"/>
                  </a:moveTo>
                  <a:cubicBezTo>
                    <a:pt x="21" y="57"/>
                    <a:pt x="21" y="57"/>
                    <a:pt x="21" y="57"/>
                  </a:cubicBezTo>
                  <a:cubicBezTo>
                    <a:pt x="26" y="57"/>
                    <a:pt x="30" y="55"/>
                    <a:pt x="33" y="53"/>
                  </a:cubicBezTo>
                  <a:cubicBezTo>
                    <a:pt x="36" y="51"/>
                    <a:pt x="37" y="47"/>
                    <a:pt x="37" y="4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36"/>
                    <a:pt x="36" y="32"/>
                    <a:pt x="34" y="31"/>
                  </a:cubicBezTo>
                  <a:cubicBezTo>
                    <a:pt x="32" y="29"/>
                    <a:pt x="29" y="28"/>
                    <a:pt x="23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3" y="11"/>
                    <a:pt x="27" y="12"/>
                    <a:pt x="34" y="12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29" y="6"/>
                    <a:pt x="24" y="6"/>
                    <a:pt x="21" y="6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0" y="6"/>
                    <a:pt x="6" y="7"/>
                    <a:pt x="4" y="9"/>
                  </a:cubicBezTo>
                  <a:cubicBezTo>
                    <a:pt x="2" y="11"/>
                    <a:pt x="0" y="14"/>
                    <a:pt x="0" y="18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5"/>
                    <a:pt x="1" y="28"/>
                    <a:pt x="3" y="30"/>
                  </a:cubicBezTo>
                  <a:cubicBezTo>
                    <a:pt x="5" y="32"/>
                    <a:pt x="9" y="33"/>
                    <a:pt x="14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3" y="51"/>
                    <a:pt x="12" y="51"/>
                  </a:cubicBezTo>
                  <a:cubicBezTo>
                    <a:pt x="10" y="51"/>
                    <a:pt x="9" y="51"/>
                    <a:pt x="8" y="51"/>
                  </a:cubicBezTo>
                  <a:cubicBezTo>
                    <a:pt x="7" y="51"/>
                    <a:pt x="6" y="50"/>
                    <a:pt x="4" y="50"/>
                  </a:cubicBezTo>
                  <a:cubicBezTo>
                    <a:pt x="2" y="50"/>
                    <a:pt x="1" y="50"/>
                    <a:pt x="1" y="50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8" y="57"/>
                    <a:pt x="13" y="57"/>
                    <a:pt x="16" y="5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21" y="67"/>
                  </a:lnTo>
                  <a:close/>
                  <a:moveTo>
                    <a:pt x="21" y="33"/>
                  </a:moveTo>
                  <a:cubicBezTo>
                    <a:pt x="24" y="33"/>
                    <a:pt x="26" y="34"/>
                    <a:pt x="28" y="35"/>
                  </a:cubicBezTo>
                  <a:cubicBezTo>
                    <a:pt x="29" y="36"/>
                    <a:pt x="29" y="37"/>
                    <a:pt x="29" y="3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9" y="47"/>
                    <a:pt x="29" y="49"/>
                    <a:pt x="27" y="50"/>
                  </a:cubicBezTo>
                  <a:cubicBezTo>
                    <a:pt x="26" y="50"/>
                    <a:pt x="24" y="51"/>
                    <a:pt x="21" y="51"/>
                  </a:cubicBezTo>
                  <a:lnTo>
                    <a:pt x="21" y="33"/>
                  </a:lnTo>
                  <a:close/>
                  <a:moveTo>
                    <a:pt x="10" y="26"/>
                  </a:moveTo>
                  <a:cubicBezTo>
                    <a:pt x="8" y="26"/>
                    <a:pt x="8" y="24"/>
                    <a:pt x="8" y="23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5"/>
                    <a:pt x="8" y="14"/>
                    <a:pt x="9" y="13"/>
                  </a:cubicBezTo>
                  <a:cubicBezTo>
                    <a:pt x="11" y="12"/>
                    <a:pt x="13" y="11"/>
                    <a:pt x="16" y="11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3" y="28"/>
                    <a:pt x="11" y="27"/>
                    <a:pt x="1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grpSp>
        <p:nvGrpSpPr>
          <p:cNvPr id="51" name="Group 488"/>
          <p:cNvGrpSpPr/>
          <p:nvPr/>
        </p:nvGrpSpPr>
        <p:grpSpPr>
          <a:xfrm>
            <a:off x="6388918" y="973862"/>
            <a:ext cx="346845" cy="327457"/>
            <a:chOff x="-2103438" y="3878264"/>
            <a:chExt cx="371475" cy="371475"/>
          </a:xfrm>
          <a:solidFill>
            <a:schemeClr val="tx2"/>
          </a:solidFill>
        </p:grpSpPr>
        <p:sp>
          <p:nvSpPr>
            <p:cNvPr id="52" name="Freeform 231"/>
            <p:cNvSpPr>
              <a:spLocks/>
            </p:cNvSpPr>
            <p:nvPr/>
          </p:nvSpPr>
          <p:spPr bwMode="auto">
            <a:xfrm>
              <a:off x="-2103438" y="4238626"/>
              <a:ext cx="101600" cy="11113"/>
            </a:xfrm>
            <a:custGeom>
              <a:avLst/>
              <a:gdLst>
                <a:gd name="T0" fmla="*/ 73 w 78"/>
                <a:gd name="T1" fmla="*/ 0 h 9"/>
                <a:gd name="T2" fmla="*/ 5 w 78"/>
                <a:gd name="T3" fmla="*/ 0 h 9"/>
                <a:gd name="T4" fmla="*/ 0 w 78"/>
                <a:gd name="T5" fmla="*/ 5 h 9"/>
                <a:gd name="T6" fmla="*/ 5 w 78"/>
                <a:gd name="T7" fmla="*/ 9 h 9"/>
                <a:gd name="T8" fmla="*/ 73 w 78"/>
                <a:gd name="T9" fmla="*/ 9 h 9"/>
                <a:gd name="T10" fmla="*/ 78 w 78"/>
                <a:gd name="T11" fmla="*/ 5 h 9"/>
                <a:gd name="T12" fmla="*/ 73 w 78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9">
                  <a:moveTo>
                    <a:pt x="7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6" y="9"/>
                    <a:pt x="78" y="7"/>
                    <a:pt x="78" y="5"/>
                  </a:cubicBezTo>
                  <a:cubicBezTo>
                    <a:pt x="78" y="2"/>
                    <a:pt x="76" y="0"/>
                    <a:pt x="7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3" name="Freeform 232"/>
            <p:cNvSpPr>
              <a:spLocks/>
            </p:cNvSpPr>
            <p:nvPr/>
          </p:nvSpPr>
          <p:spPr bwMode="auto">
            <a:xfrm>
              <a:off x="-1984376" y="4238626"/>
              <a:ext cx="82550" cy="11113"/>
            </a:xfrm>
            <a:custGeom>
              <a:avLst/>
              <a:gdLst>
                <a:gd name="T0" fmla="*/ 60 w 64"/>
                <a:gd name="T1" fmla="*/ 0 h 9"/>
                <a:gd name="T2" fmla="*/ 5 w 64"/>
                <a:gd name="T3" fmla="*/ 0 h 9"/>
                <a:gd name="T4" fmla="*/ 0 w 64"/>
                <a:gd name="T5" fmla="*/ 5 h 9"/>
                <a:gd name="T6" fmla="*/ 5 w 64"/>
                <a:gd name="T7" fmla="*/ 9 h 9"/>
                <a:gd name="T8" fmla="*/ 60 w 64"/>
                <a:gd name="T9" fmla="*/ 9 h 9"/>
                <a:gd name="T10" fmla="*/ 64 w 64"/>
                <a:gd name="T11" fmla="*/ 5 h 9"/>
                <a:gd name="T12" fmla="*/ 60 w 6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">
                  <a:moveTo>
                    <a:pt x="6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2" y="9"/>
                    <a:pt x="64" y="7"/>
                    <a:pt x="64" y="5"/>
                  </a:cubicBezTo>
                  <a:cubicBezTo>
                    <a:pt x="64" y="2"/>
                    <a:pt x="62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4" name="Freeform 233"/>
            <p:cNvSpPr>
              <a:spLocks/>
            </p:cNvSpPr>
            <p:nvPr/>
          </p:nvSpPr>
          <p:spPr bwMode="auto">
            <a:xfrm>
              <a:off x="-1827213" y="4238626"/>
              <a:ext cx="95250" cy="11113"/>
            </a:xfrm>
            <a:custGeom>
              <a:avLst/>
              <a:gdLst>
                <a:gd name="T0" fmla="*/ 67 w 72"/>
                <a:gd name="T1" fmla="*/ 0 h 9"/>
                <a:gd name="T2" fmla="*/ 5 w 72"/>
                <a:gd name="T3" fmla="*/ 0 h 9"/>
                <a:gd name="T4" fmla="*/ 0 w 72"/>
                <a:gd name="T5" fmla="*/ 5 h 9"/>
                <a:gd name="T6" fmla="*/ 5 w 72"/>
                <a:gd name="T7" fmla="*/ 9 h 9"/>
                <a:gd name="T8" fmla="*/ 67 w 72"/>
                <a:gd name="T9" fmla="*/ 9 h 9"/>
                <a:gd name="T10" fmla="*/ 72 w 72"/>
                <a:gd name="T11" fmla="*/ 5 h 9"/>
                <a:gd name="T12" fmla="*/ 67 w 72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9">
                  <a:moveTo>
                    <a:pt x="67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0" y="9"/>
                    <a:pt x="72" y="7"/>
                    <a:pt x="72" y="5"/>
                  </a:cubicBezTo>
                  <a:cubicBezTo>
                    <a:pt x="72" y="2"/>
                    <a:pt x="70" y="0"/>
                    <a:pt x="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5" name="Freeform 234"/>
            <p:cNvSpPr>
              <a:spLocks/>
            </p:cNvSpPr>
            <p:nvPr/>
          </p:nvSpPr>
          <p:spPr bwMode="auto">
            <a:xfrm>
              <a:off x="-1882776" y="4238626"/>
              <a:ext cx="38100" cy="11113"/>
            </a:xfrm>
            <a:custGeom>
              <a:avLst/>
              <a:gdLst>
                <a:gd name="T0" fmla="*/ 25 w 29"/>
                <a:gd name="T1" fmla="*/ 0 h 9"/>
                <a:gd name="T2" fmla="*/ 5 w 29"/>
                <a:gd name="T3" fmla="*/ 0 h 9"/>
                <a:gd name="T4" fmla="*/ 0 w 29"/>
                <a:gd name="T5" fmla="*/ 5 h 9"/>
                <a:gd name="T6" fmla="*/ 5 w 29"/>
                <a:gd name="T7" fmla="*/ 9 h 9"/>
                <a:gd name="T8" fmla="*/ 25 w 29"/>
                <a:gd name="T9" fmla="*/ 9 h 9"/>
                <a:gd name="T10" fmla="*/ 29 w 29"/>
                <a:gd name="T11" fmla="*/ 5 h 9"/>
                <a:gd name="T12" fmla="*/ 25 w 2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9">
                  <a:moveTo>
                    <a:pt x="2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7" y="9"/>
                    <a:pt x="29" y="7"/>
                    <a:pt x="29" y="5"/>
                  </a:cubicBezTo>
                  <a:cubicBezTo>
                    <a:pt x="29" y="2"/>
                    <a:pt x="27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6" name="Freeform 235"/>
            <p:cNvSpPr>
              <a:spLocks/>
            </p:cNvSpPr>
            <p:nvPr/>
          </p:nvSpPr>
          <p:spPr bwMode="auto">
            <a:xfrm>
              <a:off x="-1935163" y="3990976"/>
              <a:ext cx="169863" cy="234950"/>
            </a:xfrm>
            <a:custGeom>
              <a:avLst/>
              <a:gdLst>
                <a:gd name="T0" fmla="*/ 121 w 130"/>
                <a:gd name="T1" fmla="*/ 178 h 181"/>
                <a:gd name="T2" fmla="*/ 125 w 130"/>
                <a:gd name="T3" fmla="*/ 181 h 181"/>
                <a:gd name="T4" fmla="*/ 126 w 130"/>
                <a:gd name="T5" fmla="*/ 180 h 181"/>
                <a:gd name="T6" fmla="*/ 129 w 130"/>
                <a:gd name="T7" fmla="*/ 175 h 181"/>
                <a:gd name="T8" fmla="*/ 114 w 130"/>
                <a:gd name="T9" fmla="*/ 4 h 181"/>
                <a:gd name="T10" fmla="*/ 113 w 130"/>
                <a:gd name="T11" fmla="*/ 1 h 181"/>
                <a:gd name="T12" fmla="*/ 110 w 130"/>
                <a:gd name="T13" fmla="*/ 0 h 181"/>
                <a:gd name="T14" fmla="*/ 5 w 130"/>
                <a:gd name="T15" fmla="*/ 0 h 181"/>
                <a:gd name="T16" fmla="*/ 0 w 130"/>
                <a:gd name="T17" fmla="*/ 4 h 181"/>
                <a:gd name="T18" fmla="*/ 0 w 130"/>
                <a:gd name="T19" fmla="*/ 34 h 181"/>
                <a:gd name="T20" fmla="*/ 5 w 130"/>
                <a:gd name="T21" fmla="*/ 38 h 181"/>
                <a:gd name="T22" fmla="*/ 93 w 130"/>
                <a:gd name="T23" fmla="*/ 38 h 181"/>
                <a:gd name="T24" fmla="*/ 98 w 130"/>
                <a:gd name="T25" fmla="*/ 34 h 181"/>
                <a:gd name="T26" fmla="*/ 93 w 130"/>
                <a:gd name="T27" fmla="*/ 29 h 181"/>
                <a:gd name="T28" fmla="*/ 10 w 130"/>
                <a:gd name="T29" fmla="*/ 29 h 181"/>
                <a:gd name="T30" fmla="*/ 10 w 130"/>
                <a:gd name="T31" fmla="*/ 9 h 181"/>
                <a:gd name="T32" fmla="*/ 105 w 130"/>
                <a:gd name="T33" fmla="*/ 9 h 181"/>
                <a:gd name="T34" fmla="*/ 121 w 130"/>
                <a:gd name="T35" fmla="*/ 17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" h="181">
                  <a:moveTo>
                    <a:pt x="121" y="178"/>
                  </a:moveTo>
                  <a:cubicBezTo>
                    <a:pt x="121" y="180"/>
                    <a:pt x="123" y="181"/>
                    <a:pt x="125" y="181"/>
                  </a:cubicBezTo>
                  <a:cubicBezTo>
                    <a:pt x="125" y="181"/>
                    <a:pt x="126" y="181"/>
                    <a:pt x="126" y="180"/>
                  </a:cubicBezTo>
                  <a:cubicBezTo>
                    <a:pt x="129" y="180"/>
                    <a:pt x="130" y="177"/>
                    <a:pt x="129" y="175"/>
                  </a:cubicBezTo>
                  <a:cubicBezTo>
                    <a:pt x="112" y="123"/>
                    <a:pt x="114" y="5"/>
                    <a:pt x="114" y="4"/>
                  </a:cubicBezTo>
                  <a:cubicBezTo>
                    <a:pt x="114" y="3"/>
                    <a:pt x="114" y="2"/>
                    <a:pt x="113" y="1"/>
                  </a:cubicBezTo>
                  <a:cubicBezTo>
                    <a:pt x="112" y="0"/>
                    <a:pt x="111" y="0"/>
                    <a:pt x="1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6" y="38"/>
                    <a:pt x="98" y="36"/>
                    <a:pt x="98" y="34"/>
                  </a:cubicBezTo>
                  <a:cubicBezTo>
                    <a:pt x="98" y="31"/>
                    <a:pt x="96" y="29"/>
                    <a:pt x="9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32"/>
                    <a:pt x="104" y="130"/>
                    <a:pt x="121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7" name="Freeform 236"/>
            <p:cNvSpPr>
              <a:spLocks/>
            </p:cNvSpPr>
            <p:nvPr/>
          </p:nvSpPr>
          <p:spPr bwMode="auto">
            <a:xfrm>
              <a:off x="-2039938" y="4014789"/>
              <a:ext cx="119063" cy="211138"/>
            </a:xfrm>
            <a:custGeom>
              <a:avLst/>
              <a:gdLst>
                <a:gd name="T0" fmla="*/ 71 w 91"/>
                <a:gd name="T1" fmla="*/ 163 h 163"/>
                <a:gd name="T2" fmla="*/ 72 w 91"/>
                <a:gd name="T3" fmla="*/ 163 h 163"/>
                <a:gd name="T4" fmla="*/ 76 w 91"/>
                <a:gd name="T5" fmla="*/ 159 h 163"/>
                <a:gd name="T6" fmla="*/ 91 w 91"/>
                <a:gd name="T7" fmla="*/ 35 h 163"/>
                <a:gd name="T8" fmla="*/ 90 w 91"/>
                <a:gd name="T9" fmla="*/ 32 h 163"/>
                <a:gd name="T10" fmla="*/ 87 w 91"/>
                <a:gd name="T11" fmla="*/ 30 h 163"/>
                <a:gd name="T12" fmla="*/ 9 w 91"/>
                <a:gd name="T13" fmla="*/ 30 h 163"/>
                <a:gd name="T14" fmla="*/ 9 w 91"/>
                <a:gd name="T15" fmla="*/ 9 h 163"/>
                <a:gd name="T16" fmla="*/ 66 w 91"/>
                <a:gd name="T17" fmla="*/ 9 h 163"/>
                <a:gd name="T18" fmla="*/ 71 w 91"/>
                <a:gd name="T19" fmla="*/ 5 h 163"/>
                <a:gd name="T20" fmla="*/ 66 w 91"/>
                <a:gd name="T21" fmla="*/ 0 h 163"/>
                <a:gd name="T22" fmla="*/ 4 w 91"/>
                <a:gd name="T23" fmla="*/ 0 h 163"/>
                <a:gd name="T24" fmla="*/ 0 w 91"/>
                <a:gd name="T25" fmla="*/ 5 h 163"/>
                <a:gd name="T26" fmla="*/ 0 w 91"/>
                <a:gd name="T27" fmla="*/ 35 h 163"/>
                <a:gd name="T28" fmla="*/ 4 w 91"/>
                <a:gd name="T29" fmla="*/ 40 h 163"/>
                <a:gd name="T30" fmla="*/ 82 w 91"/>
                <a:gd name="T31" fmla="*/ 40 h 163"/>
                <a:gd name="T32" fmla="*/ 68 w 91"/>
                <a:gd name="T33" fmla="*/ 157 h 163"/>
                <a:gd name="T34" fmla="*/ 71 w 91"/>
                <a:gd name="T3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63">
                  <a:moveTo>
                    <a:pt x="71" y="163"/>
                  </a:moveTo>
                  <a:cubicBezTo>
                    <a:pt x="71" y="163"/>
                    <a:pt x="72" y="163"/>
                    <a:pt x="72" y="163"/>
                  </a:cubicBezTo>
                  <a:cubicBezTo>
                    <a:pt x="74" y="163"/>
                    <a:pt x="76" y="161"/>
                    <a:pt x="76" y="159"/>
                  </a:cubicBezTo>
                  <a:cubicBezTo>
                    <a:pt x="91" y="112"/>
                    <a:pt x="91" y="38"/>
                    <a:pt x="91" y="35"/>
                  </a:cubicBezTo>
                  <a:cubicBezTo>
                    <a:pt x="91" y="34"/>
                    <a:pt x="91" y="33"/>
                    <a:pt x="90" y="32"/>
                  </a:cubicBezTo>
                  <a:cubicBezTo>
                    <a:pt x="89" y="31"/>
                    <a:pt x="88" y="30"/>
                    <a:pt x="87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9" y="9"/>
                    <a:pt x="71" y="7"/>
                    <a:pt x="71" y="5"/>
                  </a:cubicBezTo>
                  <a:cubicBezTo>
                    <a:pt x="71" y="2"/>
                    <a:pt x="69" y="0"/>
                    <a:pt x="6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4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57"/>
                    <a:pt x="80" y="118"/>
                    <a:pt x="68" y="157"/>
                  </a:cubicBezTo>
                  <a:cubicBezTo>
                    <a:pt x="67" y="159"/>
                    <a:pt x="68" y="162"/>
                    <a:pt x="71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8" name="Freeform 237"/>
            <p:cNvSpPr>
              <a:spLocks/>
            </p:cNvSpPr>
            <p:nvPr/>
          </p:nvSpPr>
          <p:spPr bwMode="auto">
            <a:xfrm>
              <a:off x="-2070101" y="4073526"/>
              <a:ext cx="44450" cy="152400"/>
            </a:xfrm>
            <a:custGeom>
              <a:avLst/>
              <a:gdLst>
                <a:gd name="T0" fmla="*/ 3 w 34"/>
                <a:gd name="T1" fmla="*/ 116 h 117"/>
                <a:gd name="T2" fmla="*/ 6 w 34"/>
                <a:gd name="T3" fmla="*/ 117 h 117"/>
                <a:gd name="T4" fmla="*/ 10 w 34"/>
                <a:gd name="T5" fmla="*/ 114 h 117"/>
                <a:gd name="T6" fmla="*/ 34 w 34"/>
                <a:gd name="T7" fmla="*/ 5 h 117"/>
                <a:gd name="T8" fmla="*/ 30 w 34"/>
                <a:gd name="T9" fmla="*/ 0 h 117"/>
                <a:gd name="T10" fmla="*/ 25 w 34"/>
                <a:gd name="T11" fmla="*/ 4 h 117"/>
                <a:gd name="T12" fmla="*/ 2 w 34"/>
                <a:gd name="T13" fmla="*/ 110 h 117"/>
                <a:gd name="T14" fmla="*/ 3 w 34"/>
                <a:gd name="T15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17">
                  <a:moveTo>
                    <a:pt x="3" y="116"/>
                  </a:moveTo>
                  <a:cubicBezTo>
                    <a:pt x="4" y="117"/>
                    <a:pt x="5" y="117"/>
                    <a:pt x="6" y="117"/>
                  </a:cubicBezTo>
                  <a:cubicBezTo>
                    <a:pt x="7" y="117"/>
                    <a:pt x="9" y="116"/>
                    <a:pt x="10" y="114"/>
                  </a:cubicBezTo>
                  <a:cubicBezTo>
                    <a:pt x="32" y="75"/>
                    <a:pt x="34" y="7"/>
                    <a:pt x="34" y="5"/>
                  </a:cubicBezTo>
                  <a:cubicBezTo>
                    <a:pt x="34" y="2"/>
                    <a:pt x="32" y="0"/>
                    <a:pt x="30" y="0"/>
                  </a:cubicBezTo>
                  <a:cubicBezTo>
                    <a:pt x="27" y="0"/>
                    <a:pt x="25" y="2"/>
                    <a:pt x="25" y="4"/>
                  </a:cubicBezTo>
                  <a:cubicBezTo>
                    <a:pt x="25" y="5"/>
                    <a:pt x="23" y="73"/>
                    <a:pt x="2" y="110"/>
                  </a:cubicBezTo>
                  <a:cubicBezTo>
                    <a:pt x="0" y="112"/>
                    <a:pt x="1" y="115"/>
                    <a:pt x="3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9" name="Freeform 238"/>
            <p:cNvSpPr>
              <a:spLocks/>
            </p:cNvSpPr>
            <p:nvPr/>
          </p:nvSpPr>
          <p:spPr bwMode="auto">
            <a:xfrm>
              <a:off x="-1935163" y="3878264"/>
              <a:ext cx="173038" cy="101600"/>
            </a:xfrm>
            <a:custGeom>
              <a:avLst/>
              <a:gdLst>
                <a:gd name="T0" fmla="*/ 3 w 133"/>
                <a:gd name="T1" fmla="*/ 59 h 78"/>
                <a:gd name="T2" fmla="*/ 26 w 133"/>
                <a:gd name="T3" fmla="*/ 77 h 78"/>
                <a:gd name="T4" fmla="*/ 48 w 133"/>
                <a:gd name="T5" fmla="*/ 53 h 78"/>
                <a:gd name="T6" fmla="*/ 45 w 133"/>
                <a:gd name="T7" fmla="*/ 48 h 78"/>
                <a:gd name="T8" fmla="*/ 39 w 133"/>
                <a:gd name="T9" fmla="*/ 51 h 78"/>
                <a:gd name="T10" fmla="*/ 26 w 133"/>
                <a:gd name="T11" fmla="*/ 68 h 78"/>
                <a:gd name="T12" fmla="*/ 11 w 133"/>
                <a:gd name="T13" fmla="*/ 57 h 78"/>
                <a:gd name="T14" fmla="*/ 23 w 133"/>
                <a:gd name="T15" fmla="*/ 39 h 78"/>
                <a:gd name="T16" fmla="*/ 26 w 133"/>
                <a:gd name="T17" fmla="*/ 33 h 78"/>
                <a:gd name="T18" fmla="*/ 30 w 133"/>
                <a:gd name="T19" fmla="*/ 20 h 78"/>
                <a:gd name="T20" fmla="*/ 42 w 133"/>
                <a:gd name="T21" fmla="*/ 23 h 78"/>
                <a:gd name="T22" fmla="*/ 47 w 133"/>
                <a:gd name="T23" fmla="*/ 25 h 78"/>
                <a:gd name="T24" fmla="*/ 51 w 133"/>
                <a:gd name="T25" fmla="*/ 22 h 78"/>
                <a:gd name="T26" fmla="*/ 77 w 133"/>
                <a:gd name="T27" fmla="*/ 11 h 78"/>
                <a:gd name="T28" fmla="*/ 97 w 133"/>
                <a:gd name="T29" fmla="*/ 38 h 78"/>
                <a:gd name="T30" fmla="*/ 99 w 133"/>
                <a:gd name="T31" fmla="*/ 42 h 78"/>
                <a:gd name="T32" fmla="*/ 104 w 133"/>
                <a:gd name="T33" fmla="*/ 42 h 78"/>
                <a:gd name="T34" fmla="*/ 116 w 133"/>
                <a:gd name="T35" fmla="*/ 42 h 78"/>
                <a:gd name="T36" fmla="*/ 122 w 133"/>
                <a:gd name="T37" fmla="*/ 57 h 78"/>
                <a:gd name="T38" fmla="*/ 107 w 133"/>
                <a:gd name="T39" fmla="*/ 69 h 78"/>
                <a:gd name="T40" fmla="*/ 104 w 133"/>
                <a:gd name="T41" fmla="*/ 75 h 78"/>
                <a:gd name="T42" fmla="*/ 108 w 133"/>
                <a:gd name="T43" fmla="*/ 78 h 78"/>
                <a:gd name="T44" fmla="*/ 109 w 133"/>
                <a:gd name="T45" fmla="*/ 78 h 78"/>
                <a:gd name="T46" fmla="*/ 131 w 133"/>
                <a:gd name="T47" fmla="*/ 59 h 78"/>
                <a:gd name="T48" fmla="*/ 121 w 133"/>
                <a:gd name="T49" fmla="*/ 35 h 78"/>
                <a:gd name="T50" fmla="*/ 106 w 133"/>
                <a:gd name="T51" fmla="*/ 32 h 78"/>
                <a:gd name="T52" fmla="*/ 79 w 133"/>
                <a:gd name="T53" fmla="*/ 2 h 78"/>
                <a:gd name="T54" fmla="*/ 45 w 133"/>
                <a:gd name="T55" fmla="*/ 13 h 78"/>
                <a:gd name="T56" fmla="*/ 25 w 133"/>
                <a:gd name="T57" fmla="*/ 12 h 78"/>
                <a:gd name="T58" fmla="*/ 16 w 133"/>
                <a:gd name="T59" fmla="*/ 32 h 78"/>
                <a:gd name="T60" fmla="*/ 3 w 133"/>
                <a:gd name="T61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3" h="78">
                  <a:moveTo>
                    <a:pt x="3" y="59"/>
                  </a:moveTo>
                  <a:cubicBezTo>
                    <a:pt x="5" y="69"/>
                    <a:pt x="15" y="77"/>
                    <a:pt x="26" y="77"/>
                  </a:cubicBezTo>
                  <a:cubicBezTo>
                    <a:pt x="31" y="77"/>
                    <a:pt x="44" y="75"/>
                    <a:pt x="48" y="53"/>
                  </a:cubicBezTo>
                  <a:cubicBezTo>
                    <a:pt x="49" y="51"/>
                    <a:pt x="47" y="48"/>
                    <a:pt x="45" y="48"/>
                  </a:cubicBezTo>
                  <a:cubicBezTo>
                    <a:pt x="42" y="47"/>
                    <a:pt x="40" y="49"/>
                    <a:pt x="39" y="51"/>
                  </a:cubicBezTo>
                  <a:cubicBezTo>
                    <a:pt x="37" y="62"/>
                    <a:pt x="32" y="68"/>
                    <a:pt x="26" y="68"/>
                  </a:cubicBezTo>
                  <a:cubicBezTo>
                    <a:pt x="19" y="68"/>
                    <a:pt x="13" y="63"/>
                    <a:pt x="11" y="57"/>
                  </a:cubicBezTo>
                  <a:cubicBezTo>
                    <a:pt x="10" y="50"/>
                    <a:pt x="14" y="44"/>
                    <a:pt x="23" y="39"/>
                  </a:cubicBezTo>
                  <a:cubicBezTo>
                    <a:pt x="25" y="38"/>
                    <a:pt x="26" y="35"/>
                    <a:pt x="26" y="33"/>
                  </a:cubicBezTo>
                  <a:cubicBezTo>
                    <a:pt x="22" y="25"/>
                    <a:pt x="27" y="21"/>
                    <a:pt x="30" y="20"/>
                  </a:cubicBezTo>
                  <a:cubicBezTo>
                    <a:pt x="34" y="18"/>
                    <a:pt x="39" y="19"/>
                    <a:pt x="42" y="23"/>
                  </a:cubicBezTo>
                  <a:cubicBezTo>
                    <a:pt x="43" y="25"/>
                    <a:pt x="45" y="26"/>
                    <a:pt x="47" y="25"/>
                  </a:cubicBezTo>
                  <a:cubicBezTo>
                    <a:pt x="49" y="25"/>
                    <a:pt x="50" y="24"/>
                    <a:pt x="51" y="22"/>
                  </a:cubicBezTo>
                  <a:cubicBezTo>
                    <a:pt x="53" y="15"/>
                    <a:pt x="66" y="9"/>
                    <a:pt x="77" y="11"/>
                  </a:cubicBezTo>
                  <a:cubicBezTo>
                    <a:pt x="83" y="12"/>
                    <a:pt x="97" y="17"/>
                    <a:pt x="97" y="38"/>
                  </a:cubicBezTo>
                  <a:cubicBezTo>
                    <a:pt x="97" y="40"/>
                    <a:pt x="98" y="41"/>
                    <a:pt x="99" y="42"/>
                  </a:cubicBezTo>
                  <a:cubicBezTo>
                    <a:pt x="100" y="43"/>
                    <a:pt x="102" y="43"/>
                    <a:pt x="104" y="42"/>
                  </a:cubicBezTo>
                  <a:cubicBezTo>
                    <a:pt x="109" y="39"/>
                    <a:pt x="113" y="40"/>
                    <a:pt x="116" y="42"/>
                  </a:cubicBezTo>
                  <a:cubicBezTo>
                    <a:pt x="121" y="46"/>
                    <a:pt x="123" y="52"/>
                    <a:pt x="122" y="57"/>
                  </a:cubicBezTo>
                  <a:cubicBezTo>
                    <a:pt x="121" y="63"/>
                    <a:pt x="116" y="67"/>
                    <a:pt x="107" y="69"/>
                  </a:cubicBezTo>
                  <a:cubicBezTo>
                    <a:pt x="105" y="70"/>
                    <a:pt x="103" y="72"/>
                    <a:pt x="104" y="75"/>
                  </a:cubicBezTo>
                  <a:cubicBezTo>
                    <a:pt x="104" y="77"/>
                    <a:pt x="106" y="78"/>
                    <a:pt x="108" y="78"/>
                  </a:cubicBezTo>
                  <a:cubicBezTo>
                    <a:pt x="109" y="78"/>
                    <a:pt x="109" y="78"/>
                    <a:pt x="109" y="78"/>
                  </a:cubicBezTo>
                  <a:cubicBezTo>
                    <a:pt x="121" y="76"/>
                    <a:pt x="129" y="69"/>
                    <a:pt x="131" y="59"/>
                  </a:cubicBezTo>
                  <a:cubicBezTo>
                    <a:pt x="133" y="50"/>
                    <a:pt x="129" y="40"/>
                    <a:pt x="121" y="35"/>
                  </a:cubicBezTo>
                  <a:cubicBezTo>
                    <a:pt x="117" y="31"/>
                    <a:pt x="111" y="30"/>
                    <a:pt x="106" y="32"/>
                  </a:cubicBezTo>
                  <a:cubicBezTo>
                    <a:pt x="104" y="16"/>
                    <a:pt x="94" y="5"/>
                    <a:pt x="79" y="2"/>
                  </a:cubicBezTo>
                  <a:cubicBezTo>
                    <a:pt x="65" y="0"/>
                    <a:pt x="52" y="5"/>
                    <a:pt x="45" y="13"/>
                  </a:cubicBezTo>
                  <a:cubicBezTo>
                    <a:pt x="40" y="9"/>
                    <a:pt x="32" y="9"/>
                    <a:pt x="25" y="12"/>
                  </a:cubicBezTo>
                  <a:cubicBezTo>
                    <a:pt x="19" y="15"/>
                    <a:pt x="14" y="22"/>
                    <a:pt x="16" y="32"/>
                  </a:cubicBezTo>
                  <a:cubicBezTo>
                    <a:pt x="5" y="39"/>
                    <a:pt x="0" y="49"/>
                    <a:pt x="3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0" name="Freeform 239"/>
            <p:cNvSpPr>
              <a:spLocks/>
            </p:cNvSpPr>
            <p:nvPr/>
          </p:nvSpPr>
          <p:spPr bwMode="auto">
            <a:xfrm>
              <a:off x="-2062163" y="3881439"/>
              <a:ext cx="131763" cy="120650"/>
            </a:xfrm>
            <a:custGeom>
              <a:avLst/>
              <a:gdLst>
                <a:gd name="T0" fmla="*/ 13 w 102"/>
                <a:gd name="T1" fmla="*/ 90 h 93"/>
                <a:gd name="T2" fmla="*/ 22 w 102"/>
                <a:gd name="T3" fmla="*/ 93 h 93"/>
                <a:gd name="T4" fmla="*/ 27 w 102"/>
                <a:gd name="T5" fmla="*/ 92 h 93"/>
                <a:gd name="T6" fmla="*/ 29 w 102"/>
                <a:gd name="T7" fmla="*/ 86 h 93"/>
                <a:gd name="T8" fmla="*/ 23 w 102"/>
                <a:gd name="T9" fmla="*/ 84 h 93"/>
                <a:gd name="T10" fmla="*/ 18 w 102"/>
                <a:gd name="T11" fmla="*/ 82 h 93"/>
                <a:gd name="T12" fmla="*/ 11 w 102"/>
                <a:gd name="T13" fmla="*/ 67 h 93"/>
                <a:gd name="T14" fmla="*/ 25 w 102"/>
                <a:gd name="T15" fmla="*/ 54 h 93"/>
                <a:gd name="T16" fmla="*/ 28 w 102"/>
                <a:gd name="T17" fmla="*/ 52 h 93"/>
                <a:gd name="T18" fmla="*/ 28 w 102"/>
                <a:gd name="T19" fmla="*/ 49 h 93"/>
                <a:gd name="T20" fmla="*/ 37 w 102"/>
                <a:gd name="T21" fmla="*/ 21 h 93"/>
                <a:gd name="T22" fmla="*/ 60 w 102"/>
                <a:gd name="T23" fmla="*/ 22 h 93"/>
                <a:gd name="T24" fmla="*/ 65 w 102"/>
                <a:gd name="T25" fmla="*/ 24 h 93"/>
                <a:gd name="T26" fmla="*/ 68 w 102"/>
                <a:gd name="T27" fmla="*/ 21 h 93"/>
                <a:gd name="T28" fmla="*/ 81 w 102"/>
                <a:gd name="T29" fmla="*/ 9 h 93"/>
                <a:gd name="T30" fmla="*/ 92 w 102"/>
                <a:gd name="T31" fmla="*/ 22 h 93"/>
                <a:gd name="T32" fmla="*/ 98 w 102"/>
                <a:gd name="T33" fmla="*/ 25 h 93"/>
                <a:gd name="T34" fmla="*/ 101 w 102"/>
                <a:gd name="T35" fmla="*/ 19 h 93"/>
                <a:gd name="T36" fmla="*/ 81 w 102"/>
                <a:gd name="T37" fmla="*/ 0 h 93"/>
                <a:gd name="T38" fmla="*/ 62 w 102"/>
                <a:gd name="T39" fmla="*/ 12 h 93"/>
                <a:gd name="T40" fmla="*/ 33 w 102"/>
                <a:gd name="T41" fmla="*/ 13 h 93"/>
                <a:gd name="T42" fmla="*/ 18 w 102"/>
                <a:gd name="T43" fmla="*/ 48 h 93"/>
                <a:gd name="T44" fmla="*/ 2 w 102"/>
                <a:gd name="T45" fmla="*/ 66 h 93"/>
                <a:gd name="T46" fmla="*/ 13 w 102"/>
                <a:gd name="T47" fmla="*/ 9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93">
                  <a:moveTo>
                    <a:pt x="13" y="90"/>
                  </a:moveTo>
                  <a:cubicBezTo>
                    <a:pt x="16" y="92"/>
                    <a:pt x="19" y="93"/>
                    <a:pt x="22" y="93"/>
                  </a:cubicBezTo>
                  <a:cubicBezTo>
                    <a:pt x="24" y="93"/>
                    <a:pt x="25" y="93"/>
                    <a:pt x="27" y="92"/>
                  </a:cubicBezTo>
                  <a:cubicBezTo>
                    <a:pt x="29" y="91"/>
                    <a:pt x="30" y="89"/>
                    <a:pt x="29" y="86"/>
                  </a:cubicBezTo>
                  <a:cubicBezTo>
                    <a:pt x="28" y="84"/>
                    <a:pt x="25" y="83"/>
                    <a:pt x="23" y="84"/>
                  </a:cubicBezTo>
                  <a:cubicBezTo>
                    <a:pt x="22" y="84"/>
                    <a:pt x="20" y="84"/>
                    <a:pt x="18" y="82"/>
                  </a:cubicBezTo>
                  <a:cubicBezTo>
                    <a:pt x="14" y="79"/>
                    <a:pt x="10" y="73"/>
                    <a:pt x="11" y="67"/>
                  </a:cubicBezTo>
                  <a:cubicBezTo>
                    <a:pt x="12" y="61"/>
                    <a:pt x="19" y="57"/>
                    <a:pt x="25" y="54"/>
                  </a:cubicBezTo>
                  <a:cubicBezTo>
                    <a:pt x="26" y="54"/>
                    <a:pt x="27" y="53"/>
                    <a:pt x="28" y="52"/>
                  </a:cubicBezTo>
                  <a:cubicBezTo>
                    <a:pt x="28" y="51"/>
                    <a:pt x="28" y="50"/>
                    <a:pt x="28" y="49"/>
                  </a:cubicBezTo>
                  <a:cubicBezTo>
                    <a:pt x="22" y="32"/>
                    <a:pt x="31" y="24"/>
                    <a:pt x="37" y="21"/>
                  </a:cubicBezTo>
                  <a:cubicBezTo>
                    <a:pt x="47" y="17"/>
                    <a:pt x="58" y="18"/>
                    <a:pt x="60" y="22"/>
                  </a:cubicBezTo>
                  <a:cubicBezTo>
                    <a:pt x="61" y="23"/>
                    <a:pt x="63" y="24"/>
                    <a:pt x="65" y="24"/>
                  </a:cubicBezTo>
                  <a:cubicBezTo>
                    <a:pt x="66" y="23"/>
                    <a:pt x="68" y="22"/>
                    <a:pt x="68" y="21"/>
                  </a:cubicBezTo>
                  <a:cubicBezTo>
                    <a:pt x="71" y="13"/>
                    <a:pt x="76" y="9"/>
                    <a:pt x="81" y="9"/>
                  </a:cubicBezTo>
                  <a:cubicBezTo>
                    <a:pt x="86" y="10"/>
                    <a:pt x="91" y="14"/>
                    <a:pt x="92" y="22"/>
                  </a:cubicBezTo>
                  <a:cubicBezTo>
                    <a:pt x="93" y="24"/>
                    <a:pt x="96" y="26"/>
                    <a:pt x="98" y="25"/>
                  </a:cubicBezTo>
                  <a:cubicBezTo>
                    <a:pt x="101" y="24"/>
                    <a:pt x="102" y="22"/>
                    <a:pt x="101" y="19"/>
                  </a:cubicBezTo>
                  <a:cubicBezTo>
                    <a:pt x="98" y="8"/>
                    <a:pt x="91" y="0"/>
                    <a:pt x="81" y="0"/>
                  </a:cubicBezTo>
                  <a:cubicBezTo>
                    <a:pt x="74" y="0"/>
                    <a:pt x="67" y="4"/>
                    <a:pt x="62" y="12"/>
                  </a:cubicBezTo>
                  <a:cubicBezTo>
                    <a:pt x="55" y="7"/>
                    <a:pt x="42" y="8"/>
                    <a:pt x="33" y="13"/>
                  </a:cubicBezTo>
                  <a:cubicBezTo>
                    <a:pt x="22" y="18"/>
                    <a:pt x="13" y="30"/>
                    <a:pt x="18" y="48"/>
                  </a:cubicBezTo>
                  <a:cubicBezTo>
                    <a:pt x="6" y="53"/>
                    <a:pt x="2" y="61"/>
                    <a:pt x="2" y="66"/>
                  </a:cubicBezTo>
                  <a:cubicBezTo>
                    <a:pt x="0" y="76"/>
                    <a:pt x="6" y="85"/>
                    <a:pt x="13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1" name="Freeform 240"/>
            <p:cNvSpPr>
              <a:spLocks/>
            </p:cNvSpPr>
            <p:nvPr/>
          </p:nvSpPr>
          <p:spPr bwMode="auto">
            <a:xfrm>
              <a:off x="-1851026" y="3940176"/>
              <a:ext cx="44450" cy="26988"/>
            </a:xfrm>
            <a:custGeom>
              <a:avLst/>
              <a:gdLst>
                <a:gd name="T0" fmla="*/ 9 w 34"/>
                <a:gd name="T1" fmla="*/ 21 h 21"/>
                <a:gd name="T2" fmla="*/ 33 w 34"/>
                <a:gd name="T3" fmla="*/ 7 h 21"/>
                <a:gd name="T4" fmla="*/ 31 w 34"/>
                <a:gd name="T5" fmla="*/ 1 h 21"/>
                <a:gd name="T6" fmla="*/ 25 w 34"/>
                <a:gd name="T7" fmla="*/ 3 h 21"/>
                <a:gd name="T8" fmla="*/ 6 w 34"/>
                <a:gd name="T9" fmla="*/ 11 h 21"/>
                <a:gd name="T10" fmla="*/ 1 w 34"/>
                <a:gd name="T11" fmla="*/ 15 h 21"/>
                <a:gd name="T12" fmla="*/ 5 w 34"/>
                <a:gd name="T13" fmla="*/ 21 h 21"/>
                <a:gd name="T14" fmla="*/ 9 w 34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1">
                  <a:moveTo>
                    <a:pt x="9" y="21"/>
                  </a:moveTo>
                  <a:cubicBezTo>
                    <a:pt x="15" y="21"/>
                    <a:pt x="27" y="19"/>
                    <a:pt x="33" y="7"/>
                  </a:cubicBezTo>
                  <a:cubicBezTo>
                    <a:pt x="34" y="5"/>
                    <a:pt x="33" y="2"/>
                    <a:pt x="31" y="1"/>
                  </a:cubicBezTo>
                  <a:cubicBezTo>
                    <a:pt x="29" y="0"/>
                    <a:pt x="26" y="1"/>
                    <a:pt x="25" y="3"/>
                  </a:cubicBezTo>
                  <a:cubicBezTo>
                    <a:pt x="19" y="13"/>
                    <a:pt x="7" y="12"/>
                    <a:pt x="6" y="11"/>
                  </a:cubicBezTo>
                  <a:cubicBezTo>
                    <a:pt x="4" y="11"/>
                    <a:pt x="1" y="13"/>
                    <a:pt x="1" y="15"/>
                  </a:cubicBezTo>
                  <a:cubicBezTo>
                    <a:pt x="0" y="18"/>
                    <a:pt x="2" y="20"/>
                    <a:pt x="5" y="21"/>
                  </a:cubicBezTo>
                  <a:cubicBezTo>
                    <a:pt x="5" y="21"/>
                    <a:pt x="6" y="21"/>
                    <a:pt x="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2" name="Freeform 241"/>
            <p:cNvSpPr>
              <a:spLocks/>
            </p:cNvSpPr>
            <p:nvPr/>
          </p:nvSpPr>
          <p:spPr bwMode="auto">
            <a:xfrm>
              <a:off x="-1979613" y="3954464"/>
              <a:ext cx="34925" cy="49213"/>
            </a:xfrm>
            <a:custGeom>
              <a:avLst/>
              <a:gdLst>
                <a:gd name="T0" fmla="*/ 6 w 27"/>
                <a:gd name="T1" fmla="*/ 29 h 38"/>
                <a:gd name="T2" fmla="*/ 6 w 27"/>
                <a:gd name="T3" fmla="*/ 29 h 38"/>
                <a:gd name="T4" fmla="*/ 2 w 27"/>
                <a:gd name="T5" fmla="*/ 33 h 38"/>
                <a:gd name="T6" fmla="*/ 6 w 27"/>
                <a:gd name="T7" fmla="*/ 38 h 38"/>
                <a:gd name="T8" fmla="*/ 6 w 27"/>
                <a:gd name="T9" fmla="*/ 38 h 38"/>
                <a:gd name="T10" fmla="*/ 24 w 27"/>
                <a:gd name="T11" fmla="*/ 28 h 38"/>
                <a:gd name="T12" fmla="*/ 22 w 27"/>
                <a:gd name="T13" fmla="*/ 9 h 38"/>
                <a:gd name="T14" fmla="*/ 5 w 27"/>
                <a:gd name="T15" fmla="*/ 1 h 38"/>
                <a:gd name="T16" fmla="*/ 1 w 27"/>
                <a:gd name="T17" fmla="*/ 6 h 38"/>
                <a:gd name="T18" fmla="*/ 6 w 27"/>
                <a:gd name="T19" fmla="*/ 10 h 38"/>
                <a:gd name="T20" fmla="*/ 15 w 27"/>
                <a:gd name="T21" fmla="*/ 14 h 38"/>
                <a:gd name="T22" fmla="*/ 15 w 27"/>
                <a:gd name="T23" fmla="*/ 24 h 38"/>
                <a:gd name="T24" fmla="*/ 6 w 27"/>
                <a:gd name="T2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6" y="29"/>
                  </a:moveTo>
                  <a:cubicBezTo>
                    <a:pt x="6" y="29"/>
                    <a:pt x="6" y="29"/>
                    <a:pt x="6" y="29"/>
                  </a:cubicBezTo>
                  <a:cubicBezTo>
                    <a:pt x="4" y="29"/>
                    <a:pt x="2" y="31"/>
                    <a:pt x="2" y="33"/>
                  </a:cubicBezTo>
                  <a:cubicBezTo>
                    <a:pt x="2" y="36"/>
                    <a:pt x="4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14" y="38"/>
                    <a:pt x="20" y="34"/>
                    <a:pt x="24" y="28"/>
                  </a:cubicBezTo>
                  <a:cubicBezTo>
                    <a:pt x="27" y="22"/>
                    <a:pt x="26" y="15"/>
                    <a:pt x="22" y="9"/>
                  </a:cubicBezTo>
                  <a:cubicBezTo>
                    <a:pt x="18" y="3"/>
                    <a:pt x="12" y="0"/>
                    <a:pt x="5" y="1"/>
                  </a:cubicBezTo>
                  <a:cubicBezTo>
                    <a:pt x="2" y="2"/>
                    <a:pt x="0" y="4"/>
                    <a:pt x="1" y="6"/>
                  </a:cubicBezTo>
                  <a:cubicBezTo>
                    <a:pt x="1" y="9"/>
                    <a:pt x="3" y="11"/>
                    <a:pt x="6" y="10"/>
                  </a:cubicBezTo>
                  <a:cubicBezTo>
                    <a:pt x="11" y="10"/>
                    <a:pt x="13" y="12"/>
                    <a:pt x="15" y="14"/>
                  </a:cubicBezTo>
                  <a:cubicBezTo>
                    <a:pt x="17" y="17"/>
                    <a:pt x="17" y="21"/>
                    <a:pt x="15" y="24"/>
                  </a:cubicBezTo>
                  <a:cubicBezTo>
                    <a:pt x="14" y="27"/>
                    <a:pt x="11" y="29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cxnSp>
        <p:nvCxnSpPr>
          <p:cNvPr id="63" name="Прямая соединительная линия 62"/>
          <p:cNvCxnSpPr/>
          <p:nvPr/>
        </p:nvCxnSpPr>
        <p:spPr>
          <a:xfrm>
            <a:off x="317500" y="1343025"/>
            <a:ext cx="5472113" cy="0"/>
          </a:xfrm>
          <a:prstGeom prst="lin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6389688" y="1343025"/>
            <a:ext cx="5470525" cy="0"/>
          </a:xfrm>
          <a:prstGeom prst="lin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aphicFrame>
        <p:nvGraphicFramePr>
          <p:cNvPr id="29718" name="Chart 3"/>
          <p:cNvGraphicFramePr>
            <a:graphicFrameLocks/>
          </p:cNvGraphicFramePr>
          <p:nvPr/>
        </p:nvGraphicFramePr>
        <p:xfrm>
          <a:off x="2090738" y="3548063"/>
          <a:ext cx="1857375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0" name="Диаграмма" r:id="rId26" imgW="1865538" imgH="1042506" progId="Excel.Chart.8">
                  <p:embed/>
                </p:oleObj>
              </mc:Choice>
              <mc:Fallback>
                <p:oleObj name="Диаграмма" r:id="rId26" imgW="1865538" imgH="1042506" progId="Excel.Chart.8">
                  <p:embed/>
                  <p:pic>
                    <p:nvPicPr>
                      <p:cNvPr id="0" name="Chart 3"/>
                      <p:cNvPicPr>
                        <a:picLocks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0738" y="3548063"/>
                        <a:ext cx="1857375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9" name="TextBox 87"/>
          <p:cNvSpPr txBox="1">
            <a:spLocks noChangeArrowheads="1"/>
          </p:cNvSpPr>
          <p:nvPr/>
        </p:nvSpPr>
        <p:spPr bwMode="auto">
          <a:xfrm>
            <a:off x="6400800" y="1465263"/>
            <a:ext cx="5459413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72000" rIns="36000" bIns="72000"/>
          <a:lstStyle>
            <a:lvl1pPr marL="179388" indent="-1793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Clr>
                <a:srgbClr val="F0720A"/>
              </a:buClr>
              <a:buFont typeface="Arial" panose="020B0604020202020204" pitchFamily="34" charset="0"/>
              <a:buChar char="•"/>
            </a:pPr>
            <a:r>
              <a:rPr lang="ru-RU" altLang="en-US" sz="1200"/>
              <a:t>2026 жылдың 1 жартыжылдығында көрсетілген қызметтер көлемі 26 515 Гкал</a:t>
            </a:r>
          </a:p>
        </p:txBody>
      </p:sp>
      <p:graphicFrame>
        <p:nvGraphicFramePr>
          <p:cNvPr id="29720" name="Chart 3"/>
          <p:cNvGraphicFramePr>
            <a:graphicFrameLocks/>
          </p:cNvGraphicFramePr>
          <p:nvPr/>
        </p:nvGraphicFramePr>
        <p:xfrm>
          <a:off x="7570788" y="2192338"/>
          <a:ext cx="2940050" cy="300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1" name="Диаграмма" r:id="rId28" imgW="2950720" imgH="3011685" progId="Excel.Chart.8">
                  <p:embed/>
                </p:oleObj>
              </mc:Choice>
              <mc:Fallback>
                <p:oleObj name="Диаграмма" r:id="rId28" imgW="2950720" imgH="3011685" progId="Excel.Chart.8">
                  <p:embed/>
                  <p:pic>
                    <p:nvPicPr>
                      <p:cNvPr id="0" name="Chart 3"/>
                      <p:cNvPicPr>
                        <a:picLocks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0788" y="2192338"/>
                        <a:ext cx="2940050" cy="300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>
            <a:extLst/>
          </p:cNvPr>
          <p:cNvSpPr/>
          <p:nvPr>
            <p:custDataLst>
              <p:tags r:id="rId3"/>
            </p:custDataLst>
          </p:nvPr>
        </p:nvSpPr>
        <p:spPr bwMode="auto">
          <a:xfrm>
            <a:off x="10382250" y="4025900"/>
            <a:ext cx="1495425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eaLnBrk="1" fontAlgn="auto" hangingPunct="1">
              <a:defRPr/>
            </a:pPr>
            <a:fld id="{6367E45E-A924-4ADC-9DA7-6770193A8D55}" type="datetime'КГ''''П &quot;ТЕ''''''П''''''Л''ОСЕР''''ВИ''С'''''' - ''А''к''с''у'">
              <a:rPr lang="ru-RU" altLang="en-US" sz="900">
                <a:solidFill>
                  <a:schemeClr val="tx1"/>
                </a:solidFill>
              </a:rPr>
              <a:pPr eaLnBrk="1" fontAlgn="auto" hangingPunct="1">
                <a:defRPr/>
              </a:pPr>
              <a:t>КГП "ТЕПЛОСЕРВИС - Аксу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/>
          </p:cNvPr>
          <p:cNvSpPr/>
          <p:nvPr>
            <p:custDataLst>
              <p:tags r:id="rId4"/>
            </p:custDataLst>
          </p:nvPr>
        </p:nvSpPr>
        <p:spPr bwMode="auto">
          <a:xfrm>
            <a:off x="7004050" y="4659313"/>
            <a:ext cx="1065213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r" eaLnBrk="1" fontAlgn="auto" hangingPunct="1">
              <a:defRPr/>
            </a:pPr>
            <a:fld id="{9C7D43E6-CD1D-47CB-A92A-20506678790D}" type="datetime'ТОО'' ''&quot;''''ГРЭС''С''''''''''Т''''''Р''О''Й&quot;'''''''''''''">
              <a:rPr lang="ru-RU" altLang="en-US" sz="900">
                <a:solidFill>
                  <a:schemeClr val="tx1"/>
                </a:solidFill>
              </a:rPr>
              <a:pPr algn="r" eaLnBrk="1" fontAlgn="auto" hangingPunct="1">
                <a:defRPr/>
              </a:pPr>
              <a:t>ТОО "ГРЭССТРОЙ"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/>
          </p:cNvPr>
          <p:cNvSpPr/>
          <p:nvPr>
            <p:custDataLst>
              <p:tags r:id="rId5"/>
            </p:custDataLst>
          </p:nvPr>
        </p:nvSpPr>
        <p:spPr bwMode="auto">
          <a:xfrm>
            <a:off x="7188200" y="4308475"/>
            <a:ext cx="619125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r" eaLnBrk="1" fontAlgn="auto" hangingPunct="1">
              <a:defRPr/>
            </a:pPr>
            <a:fld id="{139151B5-91F9-4FA4-B0E7-E1E6242EFE61}" type="datetime''' ''''АО'''''''''''' ''''''''''&quot;П''''РЭК''&quot;'">
              <a:rPr lang="ru-RU" altLang="en-US" sz="900">
                <a:solidFill>
                  <a:schemeClr val="tx1"/>
                </a:solidFill>
              </a:rPr>
              <a:pPr algn="r" eaLnBrk="1" fontAlgn="auto" hangingPunct="1">
                <a:defRPr/>
              </a:pPr>
              <a:t> АО "ПРЭК"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/>
          </p:cNvPr>
          <p:cNvSpPr/>
          <p:nvPr>
            <p:custDataLst>
              <p:tags r:id="rId6"/>
            </p:custDataLst>
          </p:nvPr>
        </p:nvSpPr>
        <p:spPr bwMode="auto">
          <a:xfrm>
            <a:off x="6589713" y="3070225"/>
            <a:ext cx="1112837" cy="2730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r" eaLnBrk="1" fontAlgn="auto" hangingPunct="1">
              <a:defRPr/>
            </a:pPr>
            <a:fld id="{FB225203-783C-4D2C-AE89-3C664BB145CD}" type="datetime''' ''Т''''''ОО &quot;ТЕ''ПЛИЧ''''НЫ''Й'' ''&#10;КОМПЛЕК''''С А''КСУ&quot;'''">
              <a:rPr lang="ru-RU" altLang="en-US" sz="900">
                <a:solidFill>
                  <a:schemeClr val="tx1"/>
                </a:solidFill>
              </a:rPr>
              <a:pPr algn="r" eaLnBrk="1" fontAlgn="auto" hangingPunct="1">
                <a:defRPr/>
              </a:pPr>
              <a:t> ТОО "ТЕПЛИЧНЫЙ 
КОМПЛЕКС АКСУ"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/>
          </p:cNvPr>
          <p:cNvSpPr/>
          <p:nvPr>
            <p:custDataLst>
              <p:tags r:id="rId7"/>
            </p:custDataLst>
          </p:nvPr>
        </p:nvSpPr>
        <p:spPr bwMode="auto">
          <a:xfrm>
            <a:off x="7329488" y="2230438"/>
            <a:ext cx="1406525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r" eaLnBrk="1" fontAlgn="auto" hangingPunct="1">
              <a:defRPr/>
            </a:pPr>
            <a:fld id="{F6191257-F929-4DB0-B374-4DAF5BFFECD9}" type="datetime'Т''''''О''О &quot;ГИ''''''''Д''''Р''ОС''Е''''РВИ''''''С''-РК''&quot;'''">
              <a:rPr lang="ru-RU" altLang="en-US" sz="900">
                <a:solidFill>
                  <a:schemeClr val="tx1"/>
                </a:solidFill>
              </a:rPr>
              <a:pPr algn="r" eaLnBrk="1" fontAlgn="auto" hangingPunct="1">
                <a:defRPr/>
              </a:pPr>
              <a:t>ТОО "ГИДРОСЕРВИС-РК"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/>
          </p:cNvPr>
          <p:cNvSpPr/>
          <p:nvPr>
            <p:custDataLst>
              <p:tags r:id="rId8"/>
            </p:custDataLst>
          </p:nvPr>
        </p:nvSpPr>
        <p:spPr bwMode="auto">
          <a:xfrm>
            <a:off x="8786813" y="2195513"/>
            <a:ext cx="98425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eaLnBrk="1" fontAlgn="auto" hangingPunct="1">
              <a:defRPr/>
            </a:pPr>
            <a:fld id="{5D50DEFD-20E3-4348-B633-61A8B961099B}" type="datetime' ''''Т''О''О ''&quot;''''''''LAVA''''''''''''''''''G''''G''I''O&quot;'">
              <a:rPr lang="ru-RU" altLang="en-US" sz="900">
                <a:solidFill>
                  <a:schemeClr val="tx1"/>
                </a:solidFill>
              </a:rPr>
              <a:pPr eaLnBrk="1" fontAlgn="auto" hangingPunct="1">
                <a:defRPr/>
              </a:pPr>
              <a:t> ТОО "LAVAGGIO"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>
            <a:extLst/>
          </p:cNvPr>
          <p:cNvSpPr/>
          <p:nvPr>
            <p:custDataLst>
              <p:tags r:id="rId9"/>
            </p:custDataLst>
          </p:nvPr>
        </p:nvSpPr>
        <p:spPr bwMode="gray">
          <a:xfrm>
            <a:off x="8896350" y="2376488"/>
            <a:ext cx="273050" cy="247650"/>
          </a:xfrm>
          <a:prstGeom prst="rect">
            <a:avLst/>
          </a:prstGeom>
          <a:solidFill>
            <a:srgbClr val="DFE5EF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5875" tIns="0" rIns="15875" bIns="0" anchor="ctr"/>
          <a:lstStyle/>
          <a:p>
            <a:pPr algn="ctr" eaLnBrk="1" fontAlgn="auto" hangingPunct="1">
              <a:lnSpc>
                <a:spcPct val="90000"/>
              </a:lnSpc>
              <a:defRPr/>
            </a:pPr>
            <a:fld id="{764FF480-7598-4CC9-9283-A322FB813E4E}" type="datetime'''''''6''''''''''''''''''''''''''''''0'">
              <a:rPr lang="ru-RU" altLang="en-US" sz="900">
                <a:solidFill>
                  <a:schemeClr val="tx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60</a:t>
            </a:fld>
            <a:r>
              <a:rPr lang="ru-RU" altLang="en-US" sz="900" dirty="0">
                <a:solidFill>
                  <a:schemeClr val="tx1"/>
                </a:solidFill>
              </a:rPr>
              <a:t/>
            </a:r>
            <a:br>
              <a:rPr lang="ru-RU" altLang="en-US" sz="900" dirty="0">
                <a:solidFill>
                  <a:schemeClr val="tx1"/>
                </a:solidFill>
              </a:rPr>
            </a:br>
            <a:r>
              <a:rPr lang="ru-RU" altLang="en-US" sz="900" dirty="0">
                <a:solidFill>
                  <a:schemeClr val="tx1"/>
                </a:solidFill>
              </a:rPr>
              <a:t>(</a:t>
            </a:r>
            <a:fld id="{DE414571-B922-4A2D-B49B-17DD1E6642DF}" type="datetime'''''''''''''''''''''''''''''''''''0''''''''''%'''">
              <a:rPr lang="ru-RU" altLang="en-US" sz="900">
                <a:solidFill>
                  <a:schemeClr val="tx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0%</a:t>
            </a:fld>
            <a:r>
              <a:rPr lang="ru-RU" altLang="en-US" sz="900" dirty="0">
                <a:solidFill>
                  <a:schemeClr val="tx1"/>
                </a:solidFill>
              </a:rPr>
              <a:t>)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>
            <a:extLst/>
          </p:cNvPr>
          <p:cNvSpPr/>
          <p:nvPr>
            <p:custDataLst>
              <p:tags r:id="rId10"/>
            </p:custDataLst>
          </p:nvPr>
        </p:nvSpPr>
        <p:spPr bwMode="gray">
          <a:xfrm>
            <a:off x="9926638" y="3879850"/>
            <a:ext cx="381000" cy="2476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5875" tIns="0" rIns="15875" bIns="0" anchor="ctr"/>
          <a:lstStyle/>
          <a:p>
            <a:pPr algn="ctr" eaLnBrk="1" fontAlgn="auto" hangingPunct="1">
              <a:lnSpc>
                <a:spcPct val="90000"/>
              </a:lnSpc>
              <a:defRPr/>
            </a:pPr>
            <a:fld id="{6E63E455-0424-439D-B2F7-2F43323927AE}" type="datetime'''15'''''''''''''''' ''''''6''''''''''''''2''''''3'''">
              <a:rPr lang="ru-RU" altLang="en-US" sz="900">
                <a:solidFill>
                  <a:schemeClr val="bg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15 623</a:t>
            </a:fld>
            <a:r>
              <a:rPr lang="ru-RU" altLang="en-US" sz="900" dirty="0">
                <a:solidFill>
                  <a:schemeClr val="bg1"/>
                </a:solidFill>
              </a:rPr>
              <a:t/>
            </a:r>
            <a:br>
              <a:rPr lang="ru-RU" altLang="en-US" sz="900" dirty="0">
                <a:solidFill>
                  <a:schemeClr val="bg1"/>
                </a:solidFill>
              </a:rPr>
            </a:br>
            <a:r>
              <a:rPr lang="ru-RU" altLang="en-US" sz="900" dirty="0">
                <a:solidFill>
                  <a:schemeClr val="bg1"/>
                </a:solidFill>
              </a:rPr>
              <a:t>(</a:t>
            </a:r>
            <a:fld id="{6837080E-E4D1-4376-8F58-6EC0E50F3B4D}" type="datetime'''''''''''''''''''''59''''''''''''''''%'''''">
              <a:rPr lang="ru-RU" altLang="en-US" sz="900">
                <a:solidFill>
                  <a:schemeClr val="bg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59%</a:t>
            </a:fld>
            <a:r>
              <a:rPr lang="ru-RU" altLang="en-US" sz="900" dirty="0">
                <a:solidFill>
                  <a:schemeClr val="bg1"/>
                </a:solidFill>
              </a:rPr>
              <a:t>)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>
            <a:extLst/>
          </p:cNvPr>
          <p:cNvSpPr/>
          <p:nvPr>
            <p:custDataLst>
              <p:tags r:id="rId11"/>
            </p:custDataLst>
          </p:nvPr>
        </p:nvSpPr>
        <p:spPr bwMode="gray">
          <a:xfrm>
            <a:off x="8080375" y="4375150"/>
            <a:ext cx="317500" cy="2476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5875" tIns="0" rIns="15875" bIns="0" anchor="ctr"/>
          <a:lstStyle/>
          <a:p>
            <a:pPr algn="ctr" eaLnBrk="1" fontAlgn="auto" hangingPunct="1">
              <a:lnSpc>
                <a:spcPct val="90000"/>
              </a:lnSpc>
              <a:defRPr/>
            </a:pPr>
            <a:fld id="{0B6DABC0-CCBC-4900-86E5-E07DB976BC69}" type="datetime'''''1'''''''' ''8''81'''''''''''''''''">
              <a:rPr lang="ru-RU" altLang="en-US" sz="900">
                <a:solidFill>
                  <a:schemeClr val="bg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1 881</a:t>
            </a:fld>
            <a:r>
              <a:rPr lang="ru-RU" altLang="en-US" sz="900" dirty="0">
                <a:solidFill>
                  <a:schemeClr val="bg1"/>
                </a:solidFill>
              </a:rPr>
              <a:t/>
            </a:r>
            <a:br>
              <a:rPr lang="ru-RU" altLang="en-US" sz="900" dirty="0">
                <a:solidFill>
                  <a:schemeClr val="bg1"/>
                </a:solidFill>
              </a:rPr>
            </a:br>
            <a:r>
              <a:rPr lang="ru-RU" altLang="en-US" sz="900" dirty="0">
                <a:solidFill>
                  <a:schemeClr val="bg1"/>
                </a:solidFill>
              </a:rPr>
              <a:t>(</a:t>
            </a:r>
            <a:fld id="{2D13FC2F-D7AE-4900-8441-E12206E049F9}" type="datetime'''''''''''''''''''''7''''''''''''''''''''''''''''''%'''''''">
              <a:rPr lang="ru-RU" altLang="en-US" sz="900">
                <a:solidFill>
                  <a:schemeClr val="bg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7%</a:t>
            </a:fld>
            <a:r>
              <a:rPr lang="ru-RU" altLang="en-US" sz="900" dirty="0">
                <a:solidFill>
                  <a:schemeClr val="bg1"/>
                </a:solidFill>
              </a:rPr>
              <a:t>)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>
            <a:extLst/>
          </p:cNvPr>
          <p:cNvSpPr/>
          <p:nvPr>
            <p:custDataLst>
              <p:tags r:id="rId12"/>
            </p:custDataLst>
          </p:nvPr>
        </p:nvSpPr>
        <p:spPr bwMode="gray">
          <a:xfrm>
            <a:off x="7881938" y="4114800"/>
            <a:ext cx="273050" cy="247650"/>
          </a:xfrm>
          <a:prstGeom prst="rect">
            <a:avLst/>
          </a:prstGeom>
          <a:solidFill>
            <a:srgbClr val="C0C0C0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5875" tIns="0" rIns="15875" bIns="0" anchor="ctr"/>
          <a:lstStyle/>
          <a:p>
            <a:pPr algn="ctr" eaLnBrk="1" fontAlgn="auto" hangingPunct="1">
              <a:lnSpc>
                <a:spcPct val="90000"/>
              </a:lnSpc>
              <a:defRPr/>
            </a:pPr>
            <a:fld id="{8490856A-5FAD-4F95-8C89-BC07A97E7312}" type="datetime'6''''''''''''''''''''3''''''''''''''''''''''''''6'''">
              <a:rPr lang="ru-RU" altLang="en-US" sz="900">
                <a:solidFill>
                  <a:schemeClr val="tx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636</a:t>
            </a:fld>
            <a:r>
              <a:rPr lang="ru-RU" altLang="en-US" sz="900" dirty="0">
                <a:solidFill>
                  <a:schemeClr val="tx1"/>
                </a:solidFill>
              </a:rPr>
              <a:t/>
            </a:r>
            <a:br>
              <a:rPr lang="ru-RU" altLang="en-US" sz="900" dirty="0">
                <a:solidFill>
                  <a:schemeClr val="tx1"/>
                </a:solidFill>
              </a:rPr>
            </a:br>
            <a:r>
              <a:rPr lang="ru-RU" altLang="en-US" sz="900" dirty="0">
                <a:solidFill>
                  <a:schemeClr val="tx1"/>
                </a:solidFill>
              </a:rPr>
              <a:t>(</a:t>
            </a:r>
            <a:fld id="{F5791700-7456-4E20-80FE-56F9474D48DE}" type="datetime'2''''''''''''%'''''''''''''''">
              <a:rPr lang="ru-RU" altLang="en-US" sz="900">
                <a:solidFill>
                  <a:schemeClr val="tx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2%</a:t>
            </a:fld>
            <a:r>
              <a:rPr lang="ru-RU" altLang="en-US" sz="900" dirty="0">
                <a:solidFill>
                  <a:schemeClr val="tx1"/>
                </a:solidFill>
              </a:rPr>
              <a:t>)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>
            <a:extLst/>
          </p:cNvPr>
          <p:cNvSpPr/>
          <p:nvPr>
            <p:custDataLst>
              <p:tags r:id="rId13"/>
            </p:custDataLst>
          </p:nvPr>
        </p:nvSpPr>
        <p:spPr bwMode="gray">
          <a:xfrm>
            <a:off x="7793038" y="3208338"/>
            <a:ext cx="336550" cy="2476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5875" tIns="0" rIns="15875" bIns="0" anchor="ctr"/>
          <a:lstStyle/>
          <a:p>
            <a:pPr algn="ctr" eaLnBrk="1" fontAlgn="auto" hangingPunct="1">
              <a:lnSpc>
                <a:spcPct val="90000"/>
              </a:lnSpc>
              <a:defRPr/>
            </a:pPr>
            <a:fld id="{2BDC9200-805B-4EE5-9842-3506182CBDA9}" type="datetime'''''''''''''''''''6'' ''''''2''''''''''''''''''''''''''27'''''">
              <a:rPr lang="ru-RU" altLang="en-US" sz="900">
                <a:solidFill>
                  <a:schemeClr val="bg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6 227</a:t>
            </a:fld>
            <a:r>
              <a:rPr lang="ru-RU" altLang="en-US" sz="900" dirty="0">
                <a:solidFill>
                  <a:schemeClr val="bg1"/>
                </a:solidFill>
              </a:rPr>
              <a:t/>
            </a:r>
            <a:br>
              <a:rPr lang="ru-RU" altLang="en-US" sz="900" dirty="0">
                <a:solidFill>
                  <a:schemeClr val="bg1"/>
                </a:solidFill>
              </a:rPr>
            </a:br>
            <a:r>
              <a:rPr lang="ru-RU" altLang="en-US" sz="900" dirty="0">
                <a:solidFill>
                  <a:schemeClr val="bg1"/>
                </a:solidFill>
              </a:rPr>
              <a:t>(</a:t>
            </a:r>
            <a:fld id="{5F4EE982-5ABA-46E3-A477-816147F06253}" type="datetime'''''''''''''''''23''''''''%'''''''''''''''''''''''''''">
              <a:rPr lang="ru-RU" altLang="en-US" sz="900">
                <a:solidFill>
                  <a:schemeClr val="bg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23%</a:t>
            </a:fld>
            <a:r>
              <a:rPr lang="ru-RU" altLang="en-US" sz="900" dirty="0">
                <a:solidFill>
                  <a:schemeClr val="bg1"/>
                </a:solidFill>
              </a:rPr>
              <a:t>)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>
            <a:extLst/>
          </p:cNvPr>
          <p:cNvSpPr/>
          <p:nvPr>
            <p:custDataLst>
              <p:tags r:id="rId14"/>
            </p:custDataLst>
          </p:nvPr>
        </p:nvSpPr>
        <p:spPr bwMode="gray">
          <a:xfrm>
            <a:off x="8580438" y="2446338"/>
            <a:ext cx="317500" cy="2476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5875" tIns="0" rIns="15875" bIns="0" anchor="ctr"/>
          <a:lstStyle/>
          <a:p>
            <a:pPr algn="ctr" eaLnBrk="1" fontAlgn="auto" hangingPunct="1">
              <a:lnSpc>
                <a:spcPct val="90000"/>
              </a:lnSpc>
              <a:defRPr/>
            </a:pPr>
            <a:fld id="{36B4A8A8-FED6-4982-97F3-15F70FE0EF50}" type="datetime'''''''2 ''08''''8'''''''''''''''''''''''">
              <a:rPr lang="ru-RU" altLang="en-US" sz="900">
                <a:solidFill>
                  <a:schemeClr val="bg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2 088</a:t>
            </a:fld>
            <a:r>
              <a:rPr lang="ru-RU" altLang="en-US" sz="900" dirty="0">
                <a:solidFill>
                  <a:schemeClr val="bg1"/>
                </a:solidFill>
              </a:rPr>
              <a:t/>
            </a:r>
            <a:br>
              <a:rPr lang="ru-RU" altLang="en-US" sz="900" dirty="0">
                <a:solidFill>
                  <a:schemeClr val="bg1"/>
                </a:solidFill>
              </a:rPr>
            </a:br>
            <a:r>
              <a:rPr lang="ru-RU" altLang="en-US" sz="900" dirty="0">
                <a:solidFill>
                  <a:schemeClr val="bg1"/>
                </a:solidFill>
              </a:rPr>
              <a:t>(</a:t>
            </a:r>
            <a:fld id="{FD99123A-EE4E-4458-A620-FB1FE051B6E8}" type="datetime'''8''''''''''''''''''''''''''''''''%'''''''''''">
              <a:rPr lang="ru-RU" altLang="en-US" sz="900">
                <a:solidFill>
                  <a:schemeClr val="bg1"/>
                </a:solidFill>
              </a:rPr>
              <a:pPr algn="ctr" eaLnBrk="1" fontAlgn="auto" hangingPunct="1">
                <a:lnSpc>
                  <a:spcPct val="90000"/>
                </a:lnSpc>
                <a:defRPr/>
              </a:pPr>
              <a:t>8%</a:t>
            </a:fld>
            <a:r>
              <a:rPr lang="ru-RU" altLang="en-US" sz="900" dirty="0">
                <a:solidFill>
                  <a:schemeClr val="bg1"/>
                </a:solidFill>
              </a:rPr>
              <a:t>)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157" name="Freeform 140"/>
          <p:cNvSpPr/>
          <p:nvPr/>
        </p:nvSpPr>
        <p:spPr>
          <a:xfrm>
            <a:off x="6292850" y="1449388"/>
            <a:ext cx="5700713" cy="4357687"/>
          </a:xfrm>
          <a:custGeom>
            <a:avLst/>
            <a:gdLst>
              <a:gd name="connsiteX0" fmla="*/ 0 w 937260"/>
              <a:gd name="connsiteY0" fmla="*/ 0 h 350520"/>
              <a:gd name="connsiteX1" fmla="*/ 0 w 937260"/>
              <a:gd name="connsiteY1" fmla="*/ 350520 h 350520"/>
              <a:gd name="connsiteX2" fmla="*/ 937260 w 937260"/>
              <a:gd name="connsiteY2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260" h="350520">
                <a:moveTo>
                  <a:pt x="0" y="0"/>
                </a:moveTo>
                <a:lnTo>
                  <a:pt x="0" y="350520"/>
                </a:lnTo>
                <a:lnTo>
                  <a:pt x="937260" y="350520"/>
                </a:lnTo>
              </a:path>
            </a:pathLst>
          </a:cu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/>
          <a:lstStyle/>
          <a:p>
            <a:pPr defTabSz="583170" eaLnBrk="1" fontAlgn="auto" hangingPunct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endParaRPr lang="da-DK" sz="1200" dirty="0">
              <a:solidFill>
                <a:schemeClr val="accent1"/>
              </a:solidFill>
            </a:endParaRPr>
          </a:p>
        </p:txBody>
      </p:sp>
      <p:sp>
        <p:nvSpPr>
          <p:cNvPr id="29734" name="TextBox 157"/>
          <p:cNvSpPr txBox="1">
            <a:spLocks noChangeArrowheads="1"/>
          </p:cNvSpPr>
          <p:nvPr/>
        </p:nvSpPr>
        <p:spPr bwMode="auto">
          <a:xfrm>
            <a:off x="10731500" y="2544763"/>
            <a:ext cx="97472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000"/>
              <a:t>Гкал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4" name="Слайд think-cell" r:id="rId7" imgW="360" imgH="360" progId="TCLayout.ActiveDocument.1">
                  <p:embed/>
                </p:oleObj>
              </mc:Choice>
              <mc:Fallback>
                <p:oleObj name="Слайд think-cell" r:id="rId7" imgW="360" imgH="360" progId="TCLayout.ActiveDocument.1">
                  <p:embed/>
                  <p:pic>
                    <p:nvPicPr>
                      <p:cNvPr id="0" name="Object 5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3" name="Заголовок 1"/>
          <p:cNvSpPr>
            <a:spLocks noGrp="1"/>
          </p:cNvSpPr>
          <p:nvPr>
            <p:ph type="title"/>
          </p:nvPr>
        </p:nvSpPr>
        <p:spPr>
          <a:xfrm>
            <a:off x="317500" y="0"/>
            <a:ext cx="10582275" cy="704850"/>
          </a:xfrm>
        </p:spPr>
        <p:txBody>
          <a:bodyPr/>
          <a:lstStyle/>
          <a:p>
            <a:pPr eaLnBrk="1" hangingPunct="1"/>
            <a:r>
              <a:rPr altLang="en-US" smtClean="0"/>
              <a:t>ЕЭК: Реттеліп көрсетілетін қызметтерді тұтынушылармен жүргізілетін жұмыс туралы ақпарат</a:t>
            </a:r>
          </a:p>
        </p:txBody>
      </p:sp>
      <p:sp>
        <p:nvSpPr>
          <p:cNvPr id="30724" name="Прямоугольник 6"/>
          <p:cNvSpPr>
            <a:spLocks noChangeArrowheads="1"/>
          </p:cNvSpPr>
          <p:nvPr/>
        </p:nvSpPr>
        <p:spPr bwMode="auto">
          <a:xfrm>
            <a:off x="5708650" y="3244850"/>
            <a:ext cx="774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0123A91-98C6-4BE3-B2FD-59C5D921D8BB}" type="datetime'''''''''''''''1''''''''''''00''''''''%'''''''''''''''''''">
              <a:rPr lang="ru-RU" altLang="en-US">
                <a:solidFill>
                  <a:schemeClr val="bg1"/>
                </a:solidFill>
              </a:rPr>
              <a:pPr eaLnBrk="1" hangingPunct="1"/>
              <a:t>100%</a:t>
            </a:fld>
            <a:endParaRPr lang="ru-RU" altLang="en-US"/>
          </a:p>
        </p:txBody>
      </p:sp>
      <p:sp>
        <p:nvSpPr>
          <p:cNvPr id="30725" name="Прямоугольник 7"/>
          <p:cNvSpPr>
            <a:spLocks noChangeArrowheads="1"/>
          </p:cNvSpPr>
          <p:nvPr/>
        </p:nvSpPr>
        <p:spPr bwMode="auto">
          <a:xfrm>
            <a:off x="8794750" y="4894263"/>
            <a:ext cx="642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AEB6BE-ED9D-4788-9A0D-6656421473EA}" type="datetime'''''''''''''''1''''''''''''00''''''''%'''''''''''''''''''">
              <a:rPr lang="ru-RU" altLang="en-US" sz="1400">
                <a:solidFill>
                  <a:schemeClr val="bg1"/>
                </a:solidFill>
              </a:rPr>
              <a:pPr eaLnBrk="1" hangingPunct="1"/>
              <a:t>100%</a:t>
            </a:fld>
            <a:endParaRPr lang="ru-RU" altLang="en-US" sz="1400"/>
          </a:p>
        </p:txBody>
      </p:sp>
      <p:sp>
        <p:nvSpPr>
          <p:cNvPr id="9" name="Текст 2"/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7975600" y="5816600"/>
            <a:ext cx="16541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none" lIns="0" tIns="0" rIns="0" bIns="0" anchor="ctr"/>
          <a:lstStyle>
            <a:lvl1pPr marL="0" indent="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 fontAlgn="auto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dirty="0">
              <a:latin typeface="+mn-lt"/>
              <a:cs typeface="+mn-cs"/>
              <a:sym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4000" y="2849563"/>
            <a:ext cx="2165350" cy="14017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 «ЕЭК» АҚ</a:t>
            </a:r>
          </a:p>
        </p:txBody>
      </p:sp>
      <p:sp>
        <p:nvSpPr>
          <p:cNvPr id="30728" name="Прямоугольник 10"/>
          <p:cNvSpPr>
            <a:spLocks noChangeArrowheads="1"/>
          </p:cNvSpPr>
          <p:nvPr/>
        </p:nvSpPr>
        <p:spPr bwMode="gray">
          <a:xfrm>
            <a:off x="4371975" y="1423988"/>
            <a:ext cx="2738438" cy="433387"/>
          </a:xfrm>
          <a:prstGeom prst="rect">
            <a:avLst/>
          </a:prstGeom>
          <a:solidFill>
            <a:schemeClr val="bg2"/>
          </a:solidFill>
          <a:ln w="19050" algn="ctr">
            <a:solidFill>
              <a:schemeClr val="bg2"/>
            </a:solidFill>
            <a:miter lim="800000"/>
            <a:headEnd type="none" w="lg" len="lg"/>
            <a:tailEnd type="none" w="lg" len="lg"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chemeClr val="bg2"/>
              </a:buClr>
              <a:buSzPct val="100000"/>
            </a:pPr>
            <a:r>
              <a:rPr lang="ru-RU" altLang="en-US" sz="1400" b="1" i="1">
                <a:solidFill>
                  <a:srgbClr val="32373C"/>
                </a:solidFill>
              </a:rPr>
              <a:t>Қызмет көрсету</a:t>
            </a:r>
          </a:p>
        </p:txBody>
      </p:sp>
      <p:sp>
        <p:nvSpPr>
          <p:cNvPr id="30729" name="Прямоугольник 11"/>
          <p:cNvSpPr>
            <a:spLocks noChangeArrowheads="1"/>
          </p:cNvSpPr>
          <p:nvPr/>
        </p:nvSpPr>
        <p:spPr bwMode="gray">
          <a:xfrm>
            <a:off x="7110413" y="1423988"/>
            <a:ext cx="2224087" cy="433387"/>
          </a:xfrm>
          <a:prstGeom prst="rect">
            <a:avLst/>
          </a:prstGeom>
          <a:solidFill>
            <a:schemeClr val="bg2"/>
          </a:solidFill>
          <a:ln w="19050" algn="ctr">
            <a:solidFill>
              <a:schemeClr val="bg2"/>
            </a:solidFill>
            <a:miter lim="800000"/>
            <a:headEnd type="none" w="lg" len="lg"/>
            <a:tailEnd type="none" w="lg" len="lg"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chemeClr val="bg2"/>
              </a:buClr>
              <a:buSzPct val="100000"/>
            </a:pPr>
            <a:r>
              <a:rPr lang="ru-RU" altLang="en-US" sz="1400" b="1" i="1">
                <a:solidFill>
                  <a:srgbClr val="32373C"/>
                </a:solidFill>
              </a:rPr>
              <a:t>Қызмет тарифі</a:t>
            </a:r>
          </a:p>
        </p:txBody>
      </p:sp>
      <p:grpSp>
        <p:nvGrpSpPr>
          <p:cNvPr id="30730" name="Группа 12"/>
          <p:cNvGrpSpPr>
            <a:grpSpLocks/>
          </p:cNvGrpSpPr>
          <p:nvPr/>
        </p:nvGrpSpPr>
        <p:grpSpPr bwMode="auto">
          <a:xfrm>
            <a:off x="2946400" y="1423988"/>
            <a:ext cx="1438275" cy="3671887"/>
            <a:chOff x="2432720" y="2258870"/>
            <a:chExt cx="1438524" cy="3672000"/>
          </a:xfrm>
        </p:grpSpPr>
        <p:sp>
          <p:nvSpPr>
            <p:cNvPr id="30752" name="Freeform 54"/>
            <p:cNvSpPr>
              <a:spLocks/>
            </p:cNvSpPr>
            <p:nvPr/>
          </p:nvSpPr>
          <p:spPr bwMode="auto">
            <a:xfrm>
              <a:off x="2432720" y="2258870"/>
              <a:ext cx="1438524" cy="3375993"/>
            </a:xfrm>
            <a:custGeom>
              <a:avLst/>
              <a:gdLst>
                <a:gd name="T0" fmla="*/ 0 w 1001"/>
                <a:gd name="T1" fmla="*/ 2147483646 h 2224"/>
                <a:gd name="T2" fmla="*/ 2147483646 w 1001"/>
                <a:gd name="T3" fmla="*/ 2147483646 h 2224"/>
                <a:gd name="T4" fmla="*/ 2147483646 w 1001"/>
                <a:gd name="T5" fmla="*/ 2147483646 h 2224"/>
                <a:gd name="T6" fmla="*/ 2147483646 w 1001"/>
                <a:gd name="T7" fmla="*/ 2147483646 h 2224"/>
                <a:gd name="T8" fmla="*/ 2147483646 w 1001"/>
                <a:gd name="T9" fmla="*/ 0 h 2224"/>
                <a:gd name="T10" fmla="*/ 0 w 1001"/>
                <a:gd name="T11" fmla="*/ 2147483646 h 2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1"/>
                <a:gd name="T19" fmla="*/ 0 h 2224"/>
                <a:gd name="T20" fmla="*/ 1001 w 1001"/>
                <a:gd name="T21" fmla="*/ 2224 h 22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1" h="2224">
                  <a:moveTo>
                    <a:pt x="0" y="928"/>
                  </a:moveTo>
                  <a:lnTo>
                    <a:pt x="612" y="928"/>
                  </a:lnTo>
                  <a:lnTo>
                    <a:pt x="612" y="1195"/>
                  </a:lnTo>
                  <a:lnTo>
                    <a:pt x="1001" y="2224"/>
                  </a:lnTo>
                  <a:lnTo>
                    <a:pt x="1001" y="0"/>
                  </a:lnTo>
                  <a:lnTo>
                    <a:pt x="0" y="9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lg" len="lg"/>
                  <a:tailEnd type="none" w="lg" len="lg"/>
                </a14:hiddenLine>
              </a:ext>
            </a:extLst>
          </p:spPr>
          <p:txBody>
            <a:bodyPr wrap="none" tIns="91440" bIns="91440" anchor="ctr"/>
            <a:lstStyle/>
            <a:p>
              <a:endParaRPr lang="ru-RU"/>
            </a:p>
          </p:txBody>
        </p:sp>
        <p:sp>
          <p:nvSpPr>
            <p:cNvPr id="30753" name="Freeform 55"/>
            <p:cNvSpPr>
              <a:spLocks/>
            </p:cNvSpPr>
            <p:nvPr/>
          </p:nvSpPr>
          <p:spPr bwMode="auto">
            <a:xfrm>
              <a:off x="2432720" y="2269496"/>
              <a:ext cx="1438524" cy="3661374"/>
            </a:xfrm>
            <a:custGeom>
              <a:avLst/>
              <a:gdLst>
                <a:gd name="T0" fmla="*/ 2147483646 w 1001"/>
                <a:gd name="T1" fmla="*/ 0 h 2412"/>
                <a:gd name="T2" fmla="*/ 0 w 1001"/>
                <a:gd name="T3" fmla="*/ 2147483646 h 2412"/>
                <a:gd name="T4" fmla="*/ 2147483646 w 1001"/>
                <a:gd name="T5" fmla="*/ 2147483646 h 2412"/>
                <a:gd name="T6" fmla="*/ 2147483646 w 1001"/>
                <a:gd name="T7" fmla="*/ 2147483646 h 2412"/>
                <a:gd name="T8" fmla="*/ 2147483646 w 1001"/>
                <a:gd name="T9" fmla="*/ 2147483646 h 24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01"/>
                <a:gd name="T16" fmla="*/ 0 h 2412"/>
                <a:gd name="T17" fmla="*/ 1001 w 1001"/>
                <a:gd name="T18" fmla="*/ 2412 h 24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01" h="2412">
                  <a:moveTo>
                    <a:pt x="965" y="0"/>
                  </a:moveTo>
                  <a:lnTo>
                    <a:pt x="0" y="921"/>
                  </a:lnTo>
                  <a:lnTo>
                    <a:pt x="619" y="921"/>
                  </a:lnTo>
                  <a:lnTo>
                    <a:pt x="619" y="1195"/>
                  </a:lnTo>
                  <a:lnTo>
                    <a:pt x="1001" y="2412"/>
                  </a:lnTo>
                </a:path>
              </a:pathLst>
            </a:cu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91440" bIns="91440" anchor="ctr"/>
            <a:lstStyle/>
            <a:p>
              <a:endParaRPr lang="ru-RU"/>
            </a:p>
          </p:txBody>
        </p:sp>
      </p:grpSp>
      <p:sp>
        <p:nvSpPr>
          <p:cNvPr id="16" name="Rectangle 38"/>
          <p:cNvSpPr>
            <a:spLocks noChangeArrowheads="1"/>
          </p:cNvSpPr>
          <p:nvPr/>
        </p:nvSpPr>
        <p:spPr bwMode="gray">
          <a:xfrm>
            <a:off x="2638425" y="2876550"/>
            <a:ext cx="1152525" cy="396875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  <a:extLst/>
        </p:spPr>
        <p:txBody>
          <a:bodyPr lIns="50400" tIns="0" rIns="0" bIns="0" anchor="ctr"/>
          <a:lstStyle>
            <a:lvl1pPr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sz="1050" b="0" dirty="0" err="1">
                <a:solidFill>
                  <a:schemeClr val="lt1"/>
                </a:solidFill>
              </a:rPr>
              <a:t>Реттелетін</a:t>
            </a:r>
            <a:r>
              <a:rPr lang="ru-RU" altLang="de-DE" sz="1050" b="0" dirty="0">
                <a:solidFill>
                  <a:schemeClr val="lt1"/>
                </a:solidFill>
              </a:rPr>
              <a:t> </a:t>
            </a:r>
            <a:r>
              <a:rPr lang="ru-RU" altLang="de-DE" sz="1050" b="0" dirty="0" err="1">
                <a:solidFill>
                  <a:schemeClr val="lt1"/>
                </a:solidFill>
              </a:rPr>
              <a:t>қызмет</a:t>
            </a:r>
            <a:endParaRPr lang="de-DE" altLang="de-DE" sz="1050" b="0" dirty="0">
              <a:solidFill>
                <a:schemeClr val="lt1"/>
              </a:solidFill>
            </a:endParaRPr>
          </a:p>
        </p:txBody>
      </p:sp>
      <p:sp>
        <p:nvSpPr>
          <p:cNvPr id="17" name="Rectangle 38"/>
          <p:cNvSpPr>
            <a:spLocks noChangeArrowheads="1"/>
          </p:cNvSpPr>
          <p:nvPr/>
        </p:nvSpPr>
        <p:spPr bwMode="gray">
          <a:xfrm>
            <a:off x="2638425" y="3343275"/>
            <a:ext cx="1152525" cy="395288"/>
          </a:xfrm>
          <a:prstGeom prst="rect">
            <a:avLst/>
          </a:prstGeom>
          <a:solidFill>
            <a:schemeClr val="lt1">
              <a:alpha val="95020"/>
            </a:schemeClr>
          </a:solidFill>
          <a:ln w="9525" cap="flat" cmpd="sng" algn="ctr">
            <a:solidFill>
              <a:schemeClr val="accent2"/>
            </a:solidFill>
            <a:prstDash val="solid"/>
            <a:miter lim="800000"/>
            <a:headEnd type="none" w="lg" len="lg"/>
            <a:tailEnd type="none" w="lg" len="lg"/>
          </a:ln>
          <a:extLst/>
        </p:spPr>
        <p:txBody>
          <a:bodyPr lIns="50400" tIns="0" rIns="0" bIns="0" anchor="ctr"/>
          <a:lstStyle>
            <a:lvl1pPr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de-DE" sz="1050" b="0" dirty="0" err="1" smtClean="0">
                <a:solidFill>
                  <a:schemeClr val="dk1"/>
                </a:solidFill>
              </a:rPr>
              <a:t>Негізгі</a:t>
            </a:r>
            <a:r>
              <a:rPr lang="ru-RU" altLang="de-DE" sz="1050" b="0" dirty="0" smtClean="0">
                <a:solidFill>
                  <a:schemeClr val="dk1"/>
                </a:solidFill>
              </a:rPr>
              <a:t> </a:t>
            </a:r>
            <a:r>
              <a:rPr lang="ru-RU" altLang="de-DE" sz="1050" b="0" dirty="0" err="1" smtClean="0">
                <a:solidFill>
                  <a:schemeClr val="dk1"/>
                </a:solidFill>
              </a:rPr>
              <a:t>қызмет</a:t>
            </a:r>
            <a:endParaRPr lang="de-DE" altLang="de-DE" sz="1050" b="0" dirty="0">
              <a:solidFill>
                <a:schemeClr val="dk1"/>
              </a:solidFill>
            </a:endParaRPr>
          </a:p>
        </p:txBody>
      </p:sp>
      <p:sp>
        <p:nvSpPr>
          <p:cNvPr id="18" name="Rectangle 38"/>
          <p:cNvSpPr>
            <a:spLocks noChangeArrowheads="1"/>
          </p:cNvSpPr>
          <p:nvPr/>
        </p:nvSpPr>
        <p:spPr bwMode="gray">
          <a:xfrm>
            <a:off x="2638425" y="3844925"/>
            <a:ext cx="1152525" cy="395288"/>
          </a:xfrm>
          <a:prstGeom prst="rect">
            <a:avLst/>
          </a:prstGeom>
          <a:solidFill>
            <a:schemeClr val="lt1">
              <a:alpha val="95020"/>
            </a:schemeClr>
          </a:solidFill>
          <a:ln w="9525" cap="flat" cmpd="sng" algn="ctr">
            <a:solidFill>
              <a:schemeClr val="accent2"/>
            </a:solidFill>
            <a:prstDash val="solid"/>
            <a:miter lim="800000"/>
            <a:headEnd type="none" w="lg" len="lg"/>
            <a:tailEnd type="none" w="lg" len="lg"/>
          </a:ln>
          <a:extLst/>
        </p:spPr>
        <p:txBody>
          <a:bodyPr lIns="50400" tIns="0" rIns="0" bIns="0" anchor="ctr"/>
          <a:lstStyle>
            <a:lvl1pPr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de-DE" sz="1050" b="0" dirty="0" err="1" smtClean="0">
                <a:solidFill>
                  <a:schemeClr val="dk1"/>
                </a:solidFill>
              </a:rPr>
              <a:t>Басқа</a:t>
            </a:r>
            <a:r>
              <a:rPr lang="ru-RU" altLang="de-DE" sz="1050" b="0" dirty="0" smtClean="0">
                <a:solidFill>
                  <a:schemeClr val="dk1"/>
                </a:solidFill>
              </a:rPr>
              <a:t> </a:t>
            </a:r>
            <a:r>
              <a:rPr lang="ru-RU" altLang="de-DE" sz="1050" b="0" dirty="0" err="1" smtClean="0">
                <a:solidFill>
                  <a:schemeClr val="dk1"/>
                </a:solidFill>
              </a:rPr>
              <a:t>қызмет</a:t>
            </a:r>
            <a:endParaRPr lang="de-DE" altLang="de-DE" sz="1050" b="0" dirty="0">
              <a:solidFill>
                <a:schemeClr val="dk1"/>
              </a:solidFill>
            </a:endParaRPr>
          </a:p>
        </p:txBody>
      </p:sp>
      <p:cxnSp>
        <p:nvCxnSpPr>
          <p:cNvPr id="30734" name="Gerade Verbindung 14"/>
          <p:cNvCxnSpPr>
            <a:cxnSpLocks noChangeShapeType="1"/>
          </p:cNvCxnSpPr>
          <p:nvPr/>
        </p:nvCxnSpPr>
        <p:spPr bwMode="auto">
          <a:xfrm>
            <a:off x="4475163" y="1198563"/>
            <a:ext cx="6659562" cy="0"/>
          </a:xfrm>
          <a:prstGeom prst="line">
            <a:avLst/>
          </a:prstGeom>
          <a:noFill/>
          <a:ln w="28575" algn="ctr">
            <a:solidFill>
              <a:schemeClr val="accent1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35" name="Rectangle 34"/>
          <p:cNvSpPr>
            <a:spLocks noChangeArrowheads="1"/>
          </p:cNvSpPr>
          <p:nvPr/>
        </p:nvSpPr>
        <p:spPr bwMode="auto">
          <a:xfrm>
            <a:off x="4475163" y="692150"/>
            <a:ext cx="6659562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7200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de-DE" sz="1600" b="1">
                <a:solidFill>
                  <a:srgbClr val="000000"/>
                </a:solidFill>
              </a:rPr>
              <a:t>Тұтынушылармен жұмыс</a:t>
            </a:r>
            <a:endParaRPr lang="en-GB" altLang="de-DE" sz="1600" b="1">
              <a:solidFill>
                <a:srgbClr val="000000"/>
              </a:solidFill>
            </a:endParaRPr>
          </a:p>
        </p:txBody>
      </p:sp>
      <p:sp>
        <p:nvSpPr>
          <p:cNvPr id="30736" name="Rounded Rectangle 526"/>
          <p:cNvSpPr>
            <a:spLocks noChangeArrowheads="1"/>
          </p:cNvSpPr>
          <p:nvPr/>
        </p:nvSpPr>
        <p:spPr bwMode="gray">
          <a:xfrm>
            <a:off x="4414838" y="1874838"/>
            <a:ext cx="2624137" cy="3228975"/>
          </a:xfrm>
          <a:prstGeom prst="rect">
            <a:avLst/>
          </a:prstGeom>
          <a:solidFill>
            <a:schemeClr val="bg1">
              <a:alpha val="65097"/>
            </a:schemeClr>
          </a:solidFill>
          <a:ln w="12700" algn="ctr">
            <a:solidFill>
              <a:schemeClr val="bg2"/>
            </a:solidFill>
            <a:miter lim="800000"/>
            <a:headEnd type="none" w="lg" len="lg"/>
            <a:tailEnd type="none" w="lg" len="lg"/>
          </a:ln>
        </p:spPr>
        <p:txBody>
          <a:bodyPr lIns="72000" tIns="36000" rIns="36000" bIns="108000"/>
          <a:lstStyle>
            <a:lvl1pPr marL="1714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altLang="en-US" sz="1400"/>
              <a:t>уәкілетті орган бекіткен тарифтер бойынша көрсетілетін қызметтердің сапасына қойылатын талаптарға сәйкес жалпыға бірдей қызмет көрсету қамтамасыз етіледі. </a:t>
            </a:r>
          </a:p>
          <a:p>
            <a:pPr eaLnBrk="1" hangingPunct="1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altLang="en-US" sz="1400"/>
              <a:t>тараптар жасасқан шарттардың және қабылданған шарттық өзара міндеттемелердің талаптарына сәйкес жүзеге асырылады.</a:t>
            </a:r>
          </a:p>
        </p:txBody>
      </p:sp>
      <p:sp>
        <p:nvSpPr>
          <p:cNvPr id="30737" name="Rounded Rectangle 526"/>
          <p:cNvSpPr>
            <a:spLocks noChangeArrowheads="1"/>
          </p:cNvSpPr>
          <p:nvPr/>
        </p:nvSpPr>
        <p:spPr bwMode="gray">
          <a:xfrm>
            <a:off x="7110413" y="1874838"/>
            <a:ext cx="2414587" cy="3262312"/>
          </a:xfrm>
          <a:prstGeom prst="rect">
            <a:avLst/>
          </a:prstGeom>
          <a:solidFill>
            <a:schemeClr val="bg1">
              <a:alpha val="65097"/>
            </a:schemeClr>
          </a:solidFill>
          <a:ln w="12700" algn="ctr">
            <a:solidFill>
              <a:schemeClr val="bg2"/>
            </a:solidFill>
            <a:miter lim="800000"/>
            <a:headEnd type="none" w="lg" len="lg"/>
            <a:tailEnd type="none" w="lg" len="lg"/>
          </a:ln>
        </p:spPr>
        <p:txBody>
          <a:bodyPr lIns="72000" tIns="36000" rIns="36000" bIns="108000"/>
          <a:lstStyle>
            <a:lvl1pPr marL="1714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altLang="en-US" sz="1400"/>
              <a:t>жобаны бағалау процесіне тәуелсіз сарапшылардың, қоғамдық ұйымдар мен тұтынушылардың қатысуы</a:t>
            </a:r>
          </a:p>
          <a:p>
            <a:pPr eaLnBrk="1" hangingPunct="1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altLang="en-US" sz="1400">
                <a:solidFill>
                  <a:srgbClr val="32373C"/>
                </a:solidFill>
              </a:rPr>
              <a:t>қоғамдық тыңдауларға қатысу</a:t>
            </a:r>
          </a:p>
          <a:p>
            <a:pPr eaLnBrk="1" hangingPunct="1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altLang="en-US" sz="1400">
                <a:solidFill>
                  <a:srgbClr val="32373C"/>
                </a:solidFill>
              </a:rPr>
              <a:t>тұтынушыларды заңнамада көзделген мерзімдерде тарифтердің өзгеруі туралы хабардар ету</a:t>
            </a:r>
            <a:endParaRPr lang="en-US" altLang="en-US" sz="1400">
              <a:solidFill>
                <a:srgbClr val="32373C"/>
              </a:solidFill>
            </a:endParaRPr>
          </a:p>
        </p:txBody>
      </p:sp>
      <p:sp>
        <p:nvSpPr>
          <p:cNvPr id="30738" name="Прямоугольник 22"/>
          <p:cNvSpPr>
            <a:spLocks noChangeArrowheads="1"/>
          </p:cNvSpPr>
          <p:nvPr/>
        </p:nvSpPr>
        <p:spPr bwMode="auto">
          <a:xfrm>
            <a:off x="835025" y="6321425"/>
            <a:ext cx="10602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400" b="1">
                <a:cs typeface="Arial" panose="020B0604020202020204" pitchFamily="34" charset="0"/>
              </a:rPr>
              <a:t>2026 жылғы 1 жартыжылдықта көрсетілетін қызметтердің сапасына тұтынушылар тарапынан шағымдар жоқ.</a:t>
            </a:r>
          </a:p>
        </p:txBody>
      </p:sp>
      <p:sp>
        <p:nvSpPr>
          <p:cNvPr id="30739" name="Прямоугольник 23"/>
          <p:cNvSpPr>
            <a:spLocks noChangeArrowheads="1"/>
          </p:cNvSpPr>
          <p:nvPr/>
        </p:nvSpPr>
        <p:spPr bwMode="auto">
          <a:xfrm>
            <a:off x="835025" y="5376863"/>
            <a:ext cx="11031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400"/>
              <a:t>2026 жылдың 1 жартыжылдығында:- реттеліп көрсетілетін қызметтерді көрсетуге тартылған жабдықтағы авариялар, - "ЕЭК" АҚ реттелетін қызметтерін тұтынушыларды ажырату.</a:t>
            </a:r>
          </a:p>
        </p:txBody>
      </p:sp>
      <p:sp>
        <p:nvSpPr>
          <p:cNvPr id="30740" name="Freeform 223"/>
          <p:cNvSpPr>
            <a:spLocks noEditPoints="1"/>
          </p:cNvSpPr>
          <p:nvPr/>
        </p:nvSpPr>
        <p:spPr bwMode="auto">
          <a:xfrm>
            <a:off x="5888038" y="771525"/>
            <a:ext cx="414337" cy="352425"/>
          </a:xfrm>
          <a:custGeom>
            <a:avLst/>
            <a:gdLst>
              <a:gd name="T0" fmla="*/ 2147483646 w 282"/>
              <a:gd name="T1" fmla="*/ 2147483646 h 240"/>
              <a:gd name="T2" fmla="*/ 2147483646 w 282"/>
              <a:gd name="T3" fmla="*/ 2147483646 h 240"/>
              <a:gd name="T4" fmla="*/ 2147483646 w 282"/>
              <a:gd name="T5" fmla="*/ 2147483646 h 240"/>
              <a:gd name="T6" fmla="*/ 2147483646 w 282"/>
              <a:gd name="T7" fmla="*/ 2147483646 h 240"/>
              <a:gd name="T8" fmla="*/ 2147483646 w 282"/>
              <a:gd name="T9" fmla="*/ 2147483646 h 240"/>
              <a:gd name="T10" fmla="*/ 2147483646 w 282"/>
              <a:gd name="T11" fmla="*/ 2147483646 h 240"/>
              <a:gd name="T12" fmla="*/ 2147483646 w 282"/>
              <a:gd name="T13" fmla="*/ 2147483646 h 240"/>
              <a:gd name="T14" fmla="*/ 2147483646 w 282"/>
              <a:gd name="T15" fmla="*/ 2147483646 h 240"/>
              <a:gd name="T16" fmla="*/ 2147483646 w 282"/>
              <a:gd name="T17" fmla="*/ 2147483646 h 240"/>
              <a:gd name="T18" fmla="*/ 2147483646 w 282"/>
              <a:gd name="T19" fmla="*/ 2147483646 h 240"/>
              <a:gd name="T20" fmla="*/ 2147483646 w 282"/>
              <a:gd name="T21" fmla="*/ 2147483646 h 240"/>
              <a:gd name="T22" fmla="*/ 2147483646 w 282"/>
              <a:gd name="T23" fmla="*/ 2147483646 h 240"/>
              <a:gd name="T24" fmla="*/ 2147483646 w 282"/>
              <a:gd name="T25" fmla="*/ 2147483646 h 240"/>
              <a:gd name="T26" fmla="*/ 2147483646 w 282"/>
              <a:gd name="T27" fmla="*/ 2147483646 h 240"/>
              <a:gd name="T28" fmla="*/ 2147483646 w 282"/>
              <a:gd name="T29" fmla="*/ 2147483646 h 240"/>
              <a:gd name="T30" fmla="*/ 2147483646 w 282"/>
              <a:gd name="T31" fmla="*/ 2147483646 h 240"/>
              <a:gd name="T32" fmla="*/ 2147483646 w 282"/>
              <a:gd name="T33" fmla="*/ 2147483646 h 240"/>
              <a:gd name="T34" fmla="*/ 2147483646 w 282"/>
              <a:gd name="T35" fmla="*/ 2147483646 h 240"/>
              <a:gd name="T36" fmla="*/ 2147483646 w 282"/>
              <a:gd name="T37" fmla="*/ 2147483646 h 240"/>
              <a:gd name="T38" fmla="*/ 2147483646 w 282"/>
              <a:gd name="T39" fmla="*/ 2147483646 h 240"/>
              <a:gd name="T40" fmla="*/ 2147483646 w 282"/>
              <a:gd name="T41" fmla="*/ 2147483646 h 240"/>
              <a:gd name="T42" fmla="*/ 2147483646 w 282"/>
              <a:gd name="T43" fmla="*/ 2147483646 h 240"/>
              <a:gd name="T44" fmla="*/ 2147483646 w 282"/>
              <a:gd name="T45" fmla="*/ 2147483646 h 240"/>
              <a:gd name="T46" fmla="*/ 2147483646 w 282"/>
              <a:gd name="T47" fmla="*/ 2147483646 h 240"/>
              <a:gd name="T48" fmla="*/ 2147483646 w 282"/>
              <a:gd name="T49" fmla="*/ 2147483646 h 240"/>
              <a:gd name="T50" fmla="*/ 2147483646 w 282"/>
              <a:gd name="T51" fmla="*/ 2147483646 h 240"/>
              <a:gd name="T52" fmla="*/ 2147483646 w 282"/>
              <a:gd name="T53" fmla="*/ 2147483646 h 240"/>
              <a:gd name="T54" fmla="*/ 2147483646 w 282"/>
              <a:gd name="T55" fmla="*/ 2147483646 h 240"/>
              <a:gd name="T56" fmla="*/ 2147483646 w 282"/>
              <a:gd name="T57" fmla="*/ 2147483646 h 240"/>
              <a:gd name="T58" fmla="*/ 2147483646 w 282"/>
              <a:gd name="T59" fmla="*/ 2147483646 h 240"/>
              <a:gd name="T60" fmla="*/ 2147483646 w 282"/>
              <a:gd name="T61" fmla="*/ 2147483646 h 240"/>
              <a:gd name="T62" fmla="*/ 2147483646 w 282"/>
              <a:gd name="T63" fmla="*/ 2147483646 h 240"/>
              <a:gd name="T64" fmla="*/ 2147483646 w 282"/>
              <a:gd name="T65" fmla="*/ 2147483646 h 240"/>
              <a:gd name="T66" fmla="*/ 2147483646 w 282"/>
              <a:gd name="T67" fmla="*/ 2147483646 h 240"/>
              <a:gd name="T68" fmla="*/ 2147483646 w 282"/>
              <a:gd name="T69" fmla="*/ 2147483646 h 240"/>
              <a:gd name="T70" fmla="*/ 2147483646 w 282"/>
              <a:gd name="T71" fmla="*/ 2147483646 h 240"/>
              <a:gd name="T72" fmla="*/ 2147483646 w 282"/>
              <a:gd name="T73" fmla="*/ 2147483646 h 240"/>
              <a:gd name="T74" fmla="*/ 2147483646 w 282"/>
              <a:gd name="T75" fmla="*/ 2147483646 h 240"/>
              <a:gd name="T76" fmla="*/ 2147483646 w 282"/>
              <a:gd name="T77" fmla="*/ 2147483646 h 240"/>
              <a:gd name="T78" fmla="*/ 2147483646 w 282"/>
              <a:gd name="T79" fmla="*/ 2147483646 h 240"/>
              <a:gd name="T80" fmla="*/ 2147483646 w 282"/>
              <a:gd name="T81" fmla="*/ 2147483646 h 240"/>
              <a:gd name="T82" fmla="*/ 2147483646 w 282"/>
              <a:gd name="T83" fmla="*/ 2147483646 h 240"/>
              <a:gd name="T84" fmla="*/ 2147483646 w 282"/>
              <a:gd name="T85" fmla="*/ 2147483646 h 240"/>
              <a:gd name="T86" fmla="*/ 2147483646 w 282"/>
              <a:gd name="T87" fmla="*/ 2147483646 h 240"/>
              <a:gd name="T88" fmla="*/ 2147483646 w 282"/>
              <a:gd name="T89" fmla="*/ 2147483646 h 240"/>
              <a:gd name="T90" fmla="*/ 2147483646 w 282"/>
              <a:gd name="T91" fmla="*/ 2147483646 h 240"/>
              <a:gd name="T92" fmla="*/ 2147483646 w 282"/>
              <a:gd name="T93" fmla="*/ 2147483646 h 240"/>
              <a:gd name="T94" fmla="*/ 2147483646 w 282"/>
              <a:gd name="T95" fmla="*/ 2147483646 h 240"/>
              <a:gd name="T96" fmla="*/ 2147483646 w 282"/>
              <a:gd name="T97" fmla="*/ 2147483646 h 240"/>
              <a:gd name="T98" fmla="*/ 2147483646 w 282"/>
              <a:gd name="T99" fmla="*/ 2147483646 h 240"/>
              <a:gd name="T100" fmla="*/ 2147483646 w 282"/>
              <a:gd name="T101" fmla="*/ 2147483646 h 240"/>
              <a:gd name="T102" fmla="*/ 2147483646 w 282"/>
              <a:gd name="T103" fmla="*/ 2147483646 h 240"/>
              <a:gd name="T104" fmla="*/ 2147483646 w 282"/>
              <a:gd name="T105" fmla="*/ 2147483646 h 240"/>
              <a:gd name="T106" fmla="*/ 2147483646 w 282"/>
              <a:gd name="T107" fmla="*/ 2147483646 h 240"/>
              <a:gd name="T108" fmla="*/ 2147483646 w 282"/>
              <a:gd name="T109" fmla="*/ 2147483646 h 240"/>
              <a:gd name="T110" fmla="*/ 2147483646 w 282"/>
              <a:gd name="T111" fmla="*/ 2147483646 h 240"/>
              <a:gd name="T112" fmla="*/ 2147483646 w 282"/>
              <a:gd name="T113" fmla="*/ 2147483646 h 240"/>
              <a:gd name="T114" fmla="*/ 2147483646 w 282"/>
              <a:gd name="T115" fmla="*/ 2147483646 h 240"/>
              <a:gd name="T116" fmla="*/ 2147483646 w 282"/>
              <a:gd name="T117" fmla="*/ 2147483646 h 240"/>
              <a:gd name="T118" fmla="*/ 2147483646 w 282"/>
              <a:gd name="T119" fmla="*/ 2147483646 h 240"/>
              <a:gd name="T120" fmla="*/ 2147483646 w 282"/>
              <a:gd name="T121" fmla="*/ 2147483646 h 2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Rectangle 2"/>
          <p:cNvSpPr/>
          <p:nvPr>
            <p:custDataLst>
              <p:tags r:id="rId4"/>
            </p:custDataLst>
          </p:nvPr>
        </p:nvSpPr>
        <p:spPr bwMode="auto">
          <a:xfrm>
            <a:off x="309563" y="5494338"/>
            <a:ext cx="508000" cy="508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defRPr/>
            </a:pPr>
            <a:r>
              <a:rPr lang="en-US" sz="4801" dirty="0">
                <a:solidFill>
                  <a:schemeClr val="hlink"/>
                </a:solidFill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</a:p>
        </p:txBody>
      </p:sp>
      <p:sp>
        <p:nvSpPr>
          <p:cNvPr id="27" name="Rectangle 2"/>
          <p:cNvSpPr/>
          <p:nvPr>
            <p:custDataLst>
              <p:tags r:id="rId5"/>
            </p:custDataLst>
          </p:nvPr>
        </p:nvSpPr>
        <p:spPr bwMode="auto">
          <a:xfrm>
            <a:off x="309563" y="6216650"/>
            <a:ext cx="508000" cy="508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defRPr/>
            </a:pPr>
            <a:r>
              <a:rPr lang="en-US" sz="4801" dirty="0">
                <a:solidFill>
                  <a:schemeClr val="hlink"/>
                </a:solidFill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</a:p>
        </p:txBody>
      </p:sp>
      <p:cxnSp>
        <p:nvCxnSpPr>
          <p:cNvPr id="28" name="Соединительная линия уступом 27"/>
          <p:cNvCxnSpPr/>
          <p:nvPr/>
        </p:nvCxnSpPr>
        <p:spPr>
          <a:xfrm flipV="1">
            <a:off x="2419350" y="3165475"/>
            <a:ext cx="230188" cy="18573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/>
          <p:nvPr/>
        </p:nvCxnSpPr>
        <p:spPr>
          <a:xfrm>
            <a:off x="2419350" y="3351213"/>
            <a:ext cx="230188" cy="78105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7" idx="1"/>
          </p:cNvCxnSpPr>
          <p:nvPr/>
        </p:nvCxnSpPr>
        <p:spPr>
          <a:xfrm flipH="1">
            <a:off x="2535238" y="3541713"/>
            <a:ext cx="103187" cy="0"/>
          </a:xfrm>
          <a:prstGeom prst="line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746" name="Прямоугольник 30"/>
          <p:cNvSpPr>
            <a:spLocks noChangeArrowheads="1"/>
          </p:cNvSpPr>
          <p:nvPr/>
        </p:nvSpPr>
        <p:spPr bwMode="gray">
          <a:xfrm>
            <a:off x="9286875" y="1423988"/>
            <a:ext cx="2224088" cy="433387"/>
          </a:xfrm>
          <a:prstGeom prst="rect">
            <a:avLst/>
          </a:prstGeom>
          <a:solidFill>
            <a:schemeClr val="bg2"/>
          </a:solidFill>
          <a:ln w="19050" algn="ctr">
            <a:solidFill>
              <a:schemeClr val="bg2"/>
            </a:solidFill>
            <a:miter lim="800000"/>
            <a:headEnd type="none" w="lg" len="lg"/>
            <a:tailEnd type="none" w="lg" len="lg"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chemeClr val="bg2"/>
              </a:buClr>
              <a:buSzPct val="100000"/>
            </a:pPr>
            <a:r>
              <a:rPr lang="ru-RU" altLang="en-US" sz="1400" b="1" i="1">
                <a:solidFill>
                  <a:srgbClr val="32373C"/>
                </a:solidFill>
              </a:rPr>
              <a:t>Тұтынушылар алдындағы есептер</a:t>
            </a:r>
          </a:p>
        </p:txBody>
      </p:sp>
      <p:sp>
        <p:nvSpPr>
          <p:cNvPr id="30747" name="Rounded Rectangle 526"/>
          <p:cNvSpPr>
            <a:spLocks noChangeArrowheads="1"/>
          </p:cNvSpPr>
          <p:nvPr/>
        </p:nvSpPr>
        <p:spPr bwMode="gray">
          <a:xfrm>
            <a:off x="9463088" y="1874838"/>
            <a:ext cx="2519362" cy="3502025"/>
          </a:xfrm>
          <a:prstGeom prst="rect">
            <a:avLst/>
          </a:prstGeom>
          <a:solidFill>
            <a:schemeClr val="bg1">
              <a:alpha val="65097"/>
            </a:schemeClr>
          </a:solidFill>
          <a:ln w="12700" algn="ctr">
            <a:solidFill>
              <a:schemeClr val="bg2"/>
            </a:solidFill>
            <a:miter lim="800000"/>
            <a:headEnd type="none" w="lg" len="lg"/>
            <a:tailEnd type="none" w="lg" len="lg"/>
          </a:ln>
        </p:spPr>
        <p:txBody>
          <a:bodyPr lIns="72000" tIns="36000" rIns="36000" bIns="108000"/>
          <a:lstStyle>
            <a:lvl1pPr marL="1714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altLang="en-US" sz="1400"/>
              <a:t>көпшілік тыңдауларға онлайн қосылуға сілтеме бере отырып, бұқаралық ақпарат құралдарында көпшілік тыңдаулардың уақыты мен орны туралы хабарламаларды жариялау</a:t>
            </a:r>
          </a:p>
          <a:p>
            <a:pPr eaLnBrk="1" hangingPunct="1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altLang="en-US" sz="1400">
                <a:solidFill>
                  <a:srgbClr val="32373C"/>
                </a:solidFill>
              </a:rPr>
              <a:t>міндетті ақпаратты бұқаралық ақпарат құралдарында, оның ішінде интернет-ресурста орналастыру</a:t>
            </a:r>
          </a:p>
        </p:txBody>
      </p:sp>
      <p:grpSp>
        <p:nvGrpSpPr>
          <p:cNvPr id="30748" name="Group 481"/>
          <p:cNvGrpSpPr>
            <a:grpSpLocks/>
          </p:cNvGrpSpPr>
          <p:nvPr/>
        </p:nvGrpSpPr>
        <p:grpSpPr bwMode="auto">
          <a:xfrm>
            <a:off x="387350" y="3305175"/>
            <a:ext cx="369888" cy="369888"/>
            <a:chOff x="-1550988" y="2722564"/>
            <a:chExt cx="369888" cy="369888"/>
          </a:xfrm>
        </p:grpSpPr>
        <p:sp>
          <p:nvSpPr>
            <p:cNvPr id="30749" name="Freeform 397"/>
            <p:cNvSpPr>
              <a:spLocks noEditPoints="1"/>
            </p:cNvSpPr>
            <p:nvPr/>
          </p:nvSpPr>
          <p:spPr bwMode="auto">
            <a:xfrm>
              <a:off x="-1550988" y="2722564"/>
              <a:ext cx="369888" cy="369888"/>
            </a:xfrm>
            <a:custGeom>
              <a:avLst/>
              <a:gdLst>
                <a:gd name="T0" fmla="*/ 2147483646 w 283"/>
                <a:gd name="T1" fmla="*/ 2147483646 h 283"/>
                <a:gd name="T2" fmla="*/ 2147483646 w 283"/>
                <a:gd name="T3" fmla="*/ 0 h 283"/>
                <a:gd name="T4" fmla="*/ 2147483646 w 283"/>
                <a:gd name="T5" fmla="*/ 2147483646 h 283"/>
                <a:gd name="T6" fmla="*/ 2147483646 w 283"/>
                <a:gd name="T7" fmla="*/ 2147483646 h 283"/>
                <a:gd name="T8" fmla="*/ 2147483646 w 283"/>
                <a:gd name="T9" fmla="*/ 2147483646 h 283"/>
                <a:gd name="T10" fmla="*/ 2147483646 w 283"/>
                <a:gd name="T11" fmla="*/ 2147483646 h 283"/>
                <a:gd name="T12" fmla="*/ 2147483646 w 283"/>
                <a:gd name="T13" fmla="*/ 2147483646 h 283"/>
                <a:gd name="T14" fmla="*/ 2147483646 w 283"/>
                <a:gd name="T15" fmla="*/ 2147483646 h 283"/>
                <a:gd name="T16" fmla="*/ 2147483646 w 283"/>
                <a:gd name="T17" fmla="*/ 2147483646 h 283"/>
                <a:gd name="T18" fmla="*/ 2147483646 w 283"/>
                <a:gd name="T19" fmla="*/ 2147483646 h 283"/>
                <a:gd name="T20" fmla="*/ 2147483646 w 283"/>
                <a:gd name="T21" fmla="*/ 2147483646 h 283"/>
                <a:gd name="T22" fmla="*/ 2147483646 w 283"/>
                <a:gd name="T23" fmla="*/ 2147483646 h 283"/>
                <a:gd name="T24" fmla="*/ 2147483646 w 283"/>
                <a:gd name="T25" fmla="*/ 2147483646 h 283"/>
                <a:gd name="T26" fmla="*/ 2147483646 w 283"/>
                <a:gd name="T27" fmla="*/ 2147483646 h 283"/>
                <a:gd name="T28" fmla="*/ 2147483646 w 283"/>
                <a:gd name="T29" fmla="*/ 2147483646 h 283"/>
                <a:gd name="T30" fmla="*/ 2147483646 w 283"/>
                <a:gd name="T31" fmla="*/ 2147483646 h 283"/>
                <a:gd name="T32" fmla="*/ 2147483646 w 283"/>
                <a:gd name="T33" fmla="*/ 2147483646 h 283"/>
                <a:gd name="T34" fmla="*/ 2147483646 w 283"/>
                <a:gd name="T35" fmla="*/ 2147483646 h 283"/>
                <a:gd name="T36" fmla="*/ 2147483646 w 283"/>
                <a:gd name="T37" fmla="*/ 2147483646 h 283"/>
                <a:gd name="T38" fmla="*/ 0 w 283"/>
                <a:gd name="T39" fmla="*/ 2147483646 h 283"/>
                <a:gd name="T40" fmla="*/ 2147483646 w 283"/>
                <a:gd name="T41" fmla="*/ 2147483646 h 283"/>
                <a:gd name="T42" fmla="*/ 2147483646 w 283"/>
                <a:gd name="T43" fmla="*/ 2147483646 h 283"/>
                <a:gd name="T44" fmla="*/ 2147483646 w 283"/>
                <a:gd name="T45" fmla="*/ 2147483646 h 283"/>
                <a:gd name="T46" fmla="*/ 2147483646 w 283"/>
                <a:gd name="T47" fmla="*/ 2147483646 h 283"/>
                <a:gd name="T48" fmla="*/ 2147483646 w 283"/>
                <a:gd name="T49" fmla="*/ 2147483646 h 283"/>
                <a:gd name="T50" fmla="*/ 2147483646 w 283"/>
                <a:gd name="T51" fmla="*/ 2147483646 h 283"/>
                <a:gd name="T52" fmla="*/ 2147483646 w 283"/>
                <a:gd name="T53" fmla="*/ 2147483646 h 283"/>
                <a:gd name="T54" fmla="*/ 2147483646 w 283"/>
                <a:gd name="T55" fmla="*/ 2147483646 h 283"/>
                <a:gd name="T56" fmla="*/ 2147483646 w 283"/>
                <a:gd name="T57" fmla="*/ 2147483646 h 283"/>
                <a:gd name="T58" fmla="*/ 2147483646 w 283"/>
                <a:gd name="T59" fmla="*/ 2147483646 h 283"/>
                <a:gd name="T60" fmla="*/ 2147483646 w 283"/>
                <a:gd name="T61" fmla="*/ 2147483646 h 283"/>
                <a:gd name="T62" fmla="*/ 2147483646 w 283"/>
                <a:gd name="T63" fmla="*/ 2147483646 h 283"/>
                <a:gd name="T64" fmla="*/ 2147483646 w 283"/>
                <a:gd name="T65" fmla="*/ 2147483646 h 283"/>
                <a:gd name="T66" fmla="*/ 2147483646 w 283"/>
                <a:gd name="T67" fmla="*/ 2147483646 h 283"/>
                <a:gd name="T68" fmla="*/ 2147483646 w 283"/>
                <a:gd name="T69" fmla="*/ 2147483646 h 283"/>
                <a:gd name="T70" fmla="*/ 2147483646 w 283"/>
                <a:gd name="T71" fmla="*/ 2147483646 h 283"/>
                <a:gd name="T72" fmla="*/ 2147483646 w 283"/>
                <a:gd name="T73" fmla="*/ 2147483646 h 283"/>
                <a:gd name="T74" fmla="*/ 2147483646 w 283"/>
                <a:gd name="T75" fmla="*/ 2147483646 h 283"/>
                <a:gd name="T76" fmla="*/ 2147483646 w 283"/>
                <a:gd name="T77" fmla="*/ 2147483646 h 283"/>
                <a:gd name="T78" fmla="*/ 2147483646 w 283"/>
                <a:gd name="T79" fmla="*/ 2147483646 h 283"/>
                <a:gd name="T80" fmla="*/ 2147483646 w 283"/>
                <a:gd name="T81" fmla="*/ 2147483646 h 283"/>
                <a:gd name="T82" fmla="*/ 2147483646 w 283"/>
                <a:gd name="T83" fmla="*/ 2147483646 h 28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3" h="283">
                  <a:moveTo>
                    <a:pt x="278" y="274"/>
                  </a:moveTo>
                  <a:cubicBezTo>
                    <a:pt x="271" y="274"/>
                    <a:pt x="271" y="274"/>
                    <a:pt x="271" y="274"/>
                  </a:cubicBezTo>
                  <a:cubicBezTo>
                    <a:pt x="271" y="5"/>
                    <a:pt x="271" y="5"/>
                    <a:pt x="271" y="5"/>
                  </a:cubicBezTo>
                  <a:cubicBezTo>
                    <a:pt x="271" y="2"/>
                    <a:pt x="269" y="0"/>
                    <a:pt x="266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2" y="0"/>
                    <a:pt x="220" y="2"/>
                    <a:pt x="220" y="5"/>
                  </a:cubicBezTo>
                  <a:cubicBezTo>
                    <a:pt x="220" y="121"/>
                    <a:pt x="220" y="121"/>
                    <a:pt x="220" y="121"/>
                  </a:cubicBezTo>
                  <a:cubicBezTo>
                    <a:pt x="220" y="124"/>
                    <a:pt x="222" y="126"/>
                    <a:pt x="225" y="126"/>
                  </a:cubicBezTo>
                  <a:cubicBezTo>
                    <a:pt x="228" y="126"/>
                    <a:pt x="230" y="124"/>
                    <a:pt x="230" y="121"/>
                  </a:cubicBezTo>
                  <a:cubicBezTo>
                    <a:pt x="230" y="60"/>
                    <a:pt x="230" y="60"/>
                    <a:pt x="230" y="60"/>
                  </a:cubicBezTo>
                  <a:cubicBezTo>
                    <a:pt x="261" y="60"/>
                    <a:pt x="261" y="60"/>
                    <a:pt x="261" y="60"/>
                  </a:cubicBezTo>
                  <a:cubicBezTo>
                    <a:pt x="261" y="274"/>
                    <a:pt x="261" y="274"/>
                    <a:pt x="261" y="274"/>
                  </a:cubicBezTo>
                  <a:cubicBezTo>
                    <a:pt x="242" y="274"/>
                    <a:pt x="242" y="274"/>
                    <a:pt x="242" y="274"/>
                  </a:cubicBezTo>
                  <a:cubicBezTo>
                    <a:pt x="242" y="141"/>
                    <a:pt x="242" y="141"/>
                    <a:pt x="242" y="141"/>
                  </a:cubicBezTo>
                  <a:cubicBezTo>
                    <a:pt x="242" y="139"/>
                    <a:pt x="241" y="138"/>
                    <a:pt x="240" y="137"/>
                  </a:cubicBezTo>
                  <a:cubicBezTo>
                    <a:pt x="239" y="136"/>
                    <a:pt x="237" y="136"/>
                    <a:pt x="236" y="136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197" y="30"/>
                    <a:pt x="197" y="30"/>
                    <a:pt x="197" y="30"/>
                  </a:cubicBezTo>
                  <a:cubicBezTo>
                    <a:pt x="197" y="28"/>
                    <a:pt x="195" y="25"/>
                    <a:pt x="192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49" y="25"/>
                    <a:pt x="147" y="28"/>
                    <a:pt x="147" y="30"/>
                  </a:cubicBezTo>
                  <a:cubicBezTo>
                    <a:pt x="147" y="121"/>
                    <a:pt x="147" y="121"/>
                    <a:pt x="147" y="121"/>
                  </a:cubicBezTo>
                  <a:cubicBezTo>
                    <a:pt x="147" y="124"/>
                    <a:pt x="149" y="126"/>
                    <a:pt x="152" y="126"/>
                  </a:cubicBezTo>
                  <a:cubicBezTo>
                    <a:pt x="154" y="126"/>
                    <a:pt x="156" y="124"/>
                    <a:pt x="156" y="121"/>
                  </a:cubicBezTo>
                  <a:cubicBezTo>
                    <a:pt x="156" y="85"/>
                    <a:pt x="156" y="85"/>
                    <a:pt x="156" y="85"/>
                  </a:cubicBezTo>
                  <a:cubicBezTo>
                    <a:pt x="188" y="85"/>
                    <a:pt x="188" y="85"/>
                    <a:pt x="188" y="85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69" y="159"/>
                    <a:pt x="169" y="159"/>
                    <a:pt x="169" y="159"/>
                  </a:cubicBezTo>
                  <a:cubicBezTo>
                    <a:pt x="169" y="141"/>
                    <a:pt x="169" y="141"/>
                    <a:pt x="169" y="141"/>
                  </a:cubicBezTo>
                  <a:cubicBezTo>
                    <a:pt x="169" y="139"/>
                    <a:pt x="168" y="138"/>
                    <a:pt x="167" y="137"/>
                  </a:cubicBezTo>
                  <a:cubicBezTo>
                    <a:pt x="166" y="136"/>
                    <a:pt x="164" y="136"/>
                    <a:pt x="162" y="136"/>
                  </a:cubicBezTo>
                  <a:cubicBezTo>
                    <a:pt x="95" y="159"/>
                    <a:pt x="95" y="159"/>
                    <a:pt x="95" y="159"/>
                  </a:cubicBezTo>
                  <a:cubicBezTo>
                    <a:pt x="95" y="141"/>
                    <a:pt x="95" y="141"/>
                    <a:pt x="95" y="141"/>
                  </a:cubicBezTo>
                  <a:cubicBezTo>
                    <a:pt x="95" y="139"/>
                    <a:pt x="94" y="138"/>
                    <a:pt x="93" y="137"/>
                  </a:cubicBezTo>
                  <a:cubicBezTo>
                    <a:pt x="92" y="136"/>
                    <a:pt x="90" y="136"/>
                    <a:pt x="89" y="136"/>
                  </a:cubicBezTo>
                  <a:cubicBezTo>
                    <a:pt x="15" y="162"/>
                    <a:pt x="15" y="162"/>
                    <a:pt x="15" y="162"/>
                  </a:cubicBezTo>
                  <a:cubicBezTo>
                    <a:pt x="13" y="162"/>
                    <a:pt x="12" y="164"/>
                    <a:pt x="12" y="166"/>
                  </a:cubicBezTo>
                  <a:cubicBezTo>
                    <a:pt x="12" y="274"/>
                    <a:pt x="12" y="274"/>
                    <a:pt x="12" y="274"/>
                  </a:cubicBezTo>
                  <a:cubicBezTo>
                    <a:pt x="4" y="274"/>
                    <a:pt x="4" y="274"/>
                    <a:pt x="4" y="274"/>
                  </a:cubicBezTo>
                  <a:cubicBezTo>
                    <a:pt x="2" y="274"/>
                    <a:pt x="0" y="276"/>
                    <a:pt x="0" y="279"/>
                  </a:cubicBezTo>
                  <a:cubicBezTo>
                    <a:pt x="0" y="281"/>
                    <a:pt x="2" y="283"/>
                    <a:pt x="4" y="283"/>
                  </a:cubicBezTo>
                  <a:cubicBezTo>
                    <a:pt x="17" y="283"/>
                    <a:pt x="17" y="283"/>
                    <a:pt x="17" y="283"/>
                  </a:cubicBezTo>
                  <a:cubicBezTo>
                    <a:pt x="237" y="283"/>
                    <a:pt x="237" y="283"/>
                    <a:pt x="237" y="283"/>
                  </a:cubicBezTo>
                  <a:cubicBezTo>
                    <a:pt x="278" y="283"/>
                    <a:pt x="278" y="283"/>
                    <a:pt x="278" y="283"/>
                  </a:cubicBezTo>
                  <a:cubicBezTo>
                    <a:pt x="281" y="283"/>
                    <a:pt x="283" y="281"/>
                    <a:pt x="283" y="279"/>
                  </a:cubicBezTo>
                  <a:cubicBezTo>
                    <a:pt x="283" y="276"/>
                    <a:pt x="281" y="274"/>
                    <a:pt x="278" y="274"/>
                  </a:cubicBezTo>
                  <a:close/>
                  <a:moveTo>
                    <a:pt x="261" y="10"/>
                  </a:moveTo>
                  <a:cubicBezTo>
                    <a:pt x="261" y="25"/>
                    <a:pt x="261" y="25"/>
                    <a:pt x="261" y="25"/>
                  </a:cubicBezTo>
                  <a:cubicBezTo>
                    <a:pt x="230" y="25"/>
                    <a:pt x="230" y="25"/>
                    <a:pt x="230" y="25"/>
                  </a:cubicBezTo>
                  <a:cubicBezTo>
                    <a:pt x="230" y="10"/>
                    <a:pt x="230" y="10"/>
                    <a:pt x="230" y="10"/>
                  </a:cubicBezTo>
                  <a:lnTo>
                    <a:pt x="261" y="10"/>
                  </a:lnTo>
                  <a:close/>
                  <a:moveTo>
                    <a:pt x="230" y="50"/>
                  </a:moveTo>
                  <a:cubicBezTo>
                    <a:pt x="230" y="35"/>
                    <a:pt x="230" y="35"/>
                    <a:pt x="230" y="35"/>
                  </a:cubicBezTo>
                  <a:cubicBezTo>
                    <a:pt x="261" y="35"/>
                    <a:pt x="261" y="35"/>
                    <a:pt x="261" y="35"/>
                  </a:cubicBezTo>
                  <a:cubicBezTo>
                    <a:pt x="261" y="50"/>
                    <a:pt x="261" y="50"/>
                    <a:pt x="261" y="50"/>
                  </a:cubicBezTo>
                  <a:lnTo>
                    <a:pt x="230" y="50"/>
                  </a:lnTo>
                  <a:close/>
                  <a:moveTo>
                    <a:pt x="188" y="35"/>
                  </a:moveTo>
                  <a:cubicBezTo>
                    <a:pt x="188" y="51"/>
                    <a:pt x="188" y="51"/>
                    <a:pt x="188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35"/>
                    <a:pt x="156" y="35"/>
                    <a:pt x="156" y="35"/>
                  </a:cubicBezTo>
                  <a:lnTo>
                    <a:pt x="188" y="35"/>
                  </a:lnTo>
                  <a:close/>
                  <a:moveTo>
                    <a:pt x="156" y="76"/>
                  </a:moveTo>
                  <a:cubicBezTo>
                    <a:pt x="156" y="60"/>
                    <a:pt x="156" y="60"/>
                    <a:pt x="156" y="60"/>
                  </a:cubicBezTo>
                  <a:cubicBezTo>
                    <a:pt x="188" y="60"/>
                    <a:pt x="188" y="60"/>
                    <a:pt x="188" y="60"/>
                  </a:cubicBezTo>
                  <a:cubicBezTo>
                    <a:pt x="188" y="76"/>
                    <a:pt x="188" y="76"/>
                    <a:pt x="188" y="76"/>
                  </a:cubicBezTo>
                  <a:lnTo>
                    <a:pt x="156" y="76"/>
                  </a:lnTo>
                  <a:close/>
                  <a:moveTo>
                    <a:pt x="85" y="147"/>
                  </a:moveTo>
                  <a:cubicBezTo>
                    <a:pt x="85" y="166"/>
                    <a:pt x="85" y="166"/>
                    <a:pt x="85" y="166"/>
                  </a:cubicBezTo>
                  <a:cubicBezTo>
                    <a:pt x="85" y="168"/>
                    <a:pt x="86" y="169"/>
                    <a:pt x="87" y="170"/>
                  </a:cubicBezTo>
                  <a:cubicBezTo>
                    <a:pt x="89" y="171"/>
                    <a:pt x="90" y="171"/>
                    <a:pt x="92" y="171"/>
                  </a:cubicBezTo>
                  <a:cubicBezTo>
                    <a:pt x="159" y="147"/>
                    <a:pt x="159" y="147"/>
                    <a:pt x="159" y="147"/>
                  </a:cubicBezTo>
                  <a:cubicBezTo>
                    <a:pt x="159" y="166"/>
                    <a:pt x="159" y="166"/>
                    <a:pt x="159" y="166"/>
                  </a:cubicBezTo>
                  <a:cubicBezTo>
                    <a:pt x="159" y="168"/>
                    <a:pt x="160" y="169"/>
                    <a:pt x="161" y="170"/>
                  </a:cubicBezTo>
                  <a:cubicBezTo>
                    <a:pt x="162" y="171"/>
                    <a:pt x="164" y="171"/>
                    <a:pt x="165" y="171"/>
                  </a:cubicBezTo>
                  <a:cubicBezTo>
                    <a:pt x="233" y="147"/>
                    <a:pt x="233" y="147"/>
                    <a:pt x="233" y="147"/>
                  </a:cubicBezTo>
                  <a:cubicBezTo>
                    <a:pt x="233" y="274"/>
                    <a:pt x="233" y="274"/>
                    <a:pt x="233" y="274"/>
                  </a:cubicBezTo>
                  <a:cubicBezTo>
                    <a:pt x="21" y="274"/>
                    <a:pt x="21" y="274"/>
                    <a:pt x="21" y="274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126" y="260"/>
                    <a:pt x="126" y="260"/>
                    <a:pt x="126" y="260"/>
                  </a:cubicBezTo>
                  <a:cubicBezTo>
                    <a:pt x="128" y="260"/>
                    <a:pt x="130" y="257"/>
                    <a:pt x="130" y="255"/>
                  </a:cubicBezTo>
                  <a:cubicBezTo>
                    <a:pt x="130" y="252"/>
                    <a:pt x="128" y="250"/>
                    <a:pt x="126" y="250"/>
                  </a:cubicBezTo>
                  <a:cubicBezTo>
                    <a:pt x="21" y="250"/>
                    <a:pt x="21" y="250"/>
                    <a:pt x="21" y="250"/>
                  </a:cubicBezTo>
                  <a:cubicBezTo>
                    <a:pt x="21" y="169"/>
                    <a:pt x="21" y="169"/>
                    <a:pt x="21" y="169"/>
                  </a:cubicBezTo>
                  <a:lnTo>
                    <a:pt x="85" y="147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50" name="Freeform 398"/>
            <p:cNvSpPr>
              <a:spLocks noEditPoints="1"/>
            </p:cNvSpPr>
            <p:nvPr/>
          </p:nvSpPr>
          <p:spPr bwMode="auto">
            <a:xfrm>
              <a:off x="-1511301" y="2960689"/>
              <a:ext cx="80963" cy="41275"/>
            </a:xfrm>
            <a:custGeom>
              <a:avLst/>
              <a:gdLst>
                <a:gd name="T0" fmla="*/ 2147483646 w 61"/>
                <a:gd name="T1" fmla="*/ 2147483646 h 32"/>
                <a:gd name="T2" fmla="*/ 2147483646 w 61"/>
                <a:gd name="T3" fmla="*/ 2147483646 h 32"/>
                <a:gd name="T4" fmla="*/ 2147483646 w 61"/>
                <a:gd name="T5" fmla="*/ 2147483646 h 32"/>
                <a:gd name="T6" fmla="*/ 2147483646 w 61"/>
                <a:gd name="T7" fmla="*/ 2147483646 h 32"/>
                <a:gd name="T8" fmla="*/ 2147483646 w 61"/>
                <a:gd name="T9" fmla="*/ 0 h 32"/>
                <a:gd name="T10" fmla="*/ 2147483646 w 61"/>
                <a:gd name="T11" fmla="*/ 0 h 32"/>
                <a:gd name="T12" fmla="*/ 0 w 61"/>
                <a:gd name="T13" fmla="*/ 2147483646 h 32"/>
                <a:gd name="T14" fmla="*/ 0 w 61"/>
                <a:gd name="T15" fmla="*/ 2147483646 h 32"/>
                <a:gd name="T16" fmla="*/ 2147483646 w 61"/>
                <a:gd name="T17" fmla="*/ 2147483646 h 32"/>
                <a:gd name="T18" fmla="*/ 2147483646 w 61"/>
                <a:gd name="T19" fmla="*/ 2147483646 h 32"/>
                <a:gd name="T20" fmla="*/ 2147483646 w 61"/>
                <a:gd name="T21" fmla="*/ 2147483646 h 32"/>
                <a:gd name="T22" fmla="*/ 2147483646 w 61"/>
                <a:gd name="T23" fmla="*/ 2147483646 h 32"/>
                <a:gd name="T24" fmla="*/ 2147483646 w 61"/>
                <a:gd name="T25" fmla="*/ 2147483646 h 32"/>
                <a:gd name="T26" fmla="*/ 2147483646 w 61"/>
                <a:gd name="T27" fmla="*/ 2147483646 h 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1" h="32">
                  <a:moveTo>
                    <a:pt x="5" y="32"/>
                  </a:moveTo>
                  <a:cubicBezTo>
                    <a:pt x="57" y="32"/>
                    <a:pt x="57" y="32"/>
                    <a:pt x="57" y="32"/>
                  </a:cubicBezTo>
                  <a:cubicBezTo>
                    <a:pt x="59" y="32"/>
                    <a:pt x="61" y="30"/>
                    <a:pt x="61" y="27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2"/>
                    <a:pt x="59" y="0"/>
                    <a:pt x="5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2" y="32"/>
                    <a:pt x="5" y="32"/>
                  </a:cubicBezTo>
                  <a:close/>
                  <a:moveTo>
                    <a:pt x="10" y="10"/>
                  </a:moveTo>
                  <a:cubicBezTo>
                    <a:pt x="52" y="10"/>
                    <a:pt x="52" y="10"/>
                    <a:pt x="52" y="10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10" y="23"/>
                    <a:pt x="10" y="23"/>
                    <a:pt x="10" y="23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51" name="Freeform 399"/>
            <p:cNvSpPr>
              <a:spLocks noEditPoints="1"/>
            </p:cNvSpPr>
            <p:nvPr/>
          </p:nvSpPr>
          <p:spPr bwMode="auto">
            <a:xfrm>
              <a:off x="-1363663" y="3013076"/>
              <a:ext cx="98425" cy="60325"/>
            </a:xfrm>
            <a:custGeom>
              <a:avLst/>
              <a:gdLst>
                <a:gd name="T0" fmla="*/ 2147483646 w 75"/>
                <a:gd name="T1" fmla="*/ 2147483646 h 46"/>
                <a:gd name="T2" fmla="*/ 2147483646 w 75"/>
                <a:gd name="T3" fmla="*/ 2147483646 h 46"/>
                <a:gd name="T4" fmla="*/ 2147483646 w 75"/>
                <a:gd name="T5" fmla="*/ 2147483646 h 46"/>
                <a:gd name="T6" fmla="*/ 2147483646 w 75"/>
                <a:gd name="T7" fmla="*/ 2147483646 h 46"/>
                <a:gd name="T8" fmla="*/ 2147483646 w 75"/>
                <a:gd name="T9" fmla="*/ 2147483646 h 46"/>
                <a:gd name="T10" fmla="*/ 2147483646 w 75"/>
                <a:gd name="T11" fmla="*/ 2147483646 h 46"/>
                <a:gd name="T12" fmla="*/ 2147483646 w 75"/>
                <a:gd name="T13" fmla="*/ 2147483646 h 46"/>
                <a:gd name="T14" fmla="*/ 2147483646 w 75"/>
                <a:gd name="T15" fmla="*/ 2147483646 h 46"/>
                <a:gd name="T16" fmla="*/ 2147483646 w 75"/>
                <a:gd name="T17" fmla="*/ 0 h 46"/>
                <a:gd name="T18" fmla="*/ 2147483646 w 75"/>
                <a:gd name="T19" fmla="*/ 0 h 46"/>
                <a:gd name="T20" fmla="*/ 0 w 75"/>
                <a:gd name="T21" fmla="*/ 2147483646 h 46"/>
                <a:gd name="T22" fmla="*/ 0 w 75"/>
                <a:gd name="T23" fmla="*/ 2147483646 h 46"/>
                <a:gd name="T24" fmla="*/ 2147483646 w 75"/>
                <a:gd name="T25" fmla="*/ 2147483646 h 46"/>
                <a:gd name="T26" fmla="*/ 2147483646 w 75"/>
                <a:gd name="T27" fmla="*/ 2147483646 h 46"/>
                <a:gd name="T28" fmla="*/ 2147483646 w 75"/>
                <a:gd name="T29" fmla="*/ 2147483646 h 46"/>
                <a:gd name="T30" fmla="*/ 2147483646 w 75"/>
                <a:gd name="T31" fmla="*/ 2147483646 h 46"/>
                <a:gd name="T32" fmla="*/ 2147483646 w 75"/>
                <a:gd name="T33" fmla="*/ 2147483646 h 46"/>
                <a:gd name="T34" fmla="*/ 2147483646 w 75"/>
                <a:gd name="T35" fmla="*/ 2147483646 h 46"/>
                <a:gd name="T36" fmla="*/ 2147483646 w 75"/>
                <a:gd name="T37" fmla="*/ 2147483646 h 46"/>
                <a:gd name="T38" fmla="*/ 2147483646 w 75"/>
                <a:gd name="T39" fmla="*/ 2147483646 h 46"/>
                <a:gd name="T40" fmla="*/ 2147483646 w 75"/>
                <a:gd name="T41" fmla="*/ 2147483646 h 46"/>
                <a:gd name="T42" fmla="*/ 2147483646 w 75"/>
                <a:gd name="T43" fmla="*/ 2147483646 h 46"/>
                <a:gd name="T44" fmla="*/ 2147483646 w 75"/>
                <a:gd name="T45" fmla="*/ 2147483646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5" h="46">
                  <a:moveTo>
                    <a:pt x="5" y="46"/>
                  </a:moveTo>
                  <a:cubicBezTo>
                    <a:pt x="8" y="46"/>
                    <a:pt x="10" y="44"/>
                    <a:pt x="10" y="4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4"/>
                    <a:pt x="67" y="46"/>
                    <a:pt x="70" y="46"/>
                  </a:cubicBezTo>
                  <a:cubicBezTo>
                    <a:pt x="73" y="46"/>
                    <a:pt x="75" y="44"/>
                    <a:pt x="75" y="42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2"/>
                    <a:pt x="73" y="0"/>
                    <a:pt x="7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4"/>
                    <a:pt x="3" y="46"/>
                    <a:pt x="5" y="46"/>
                  </a:cubicBezTo>
                  <a:close/>
                  <a:moveTo>
                    <a:pt x="10" y="31"/>
                  </a:moveTo>
                  <a:cubicBezTo>
                    <a:pt x="10" y="26"/>
                    <a:pt x="10" y="26"/>
                    <a:pt x="10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31"/>
                    <a:pt x="65" y="31"/>
                    <a:pt x="65" y="31"/>
                  </a:cubicBezTo>
                  <a:lnTo>
                    <a:pt x="10" y="31"/>
                  </a:lnTo>
                  <a:close/>
                  <a:moveTo>
                    <a:pt x="65" y="10"/>
                  </a:moveTo>
                  <a:cubicBezTo>
                    <a:pt x="65" y="16"/>
                    <a:pt x="65" y="16"/>
                    <a:pt x="6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0"/>
                    <a:pt x="10" y="10"/>
                    <a:pt x="10" y="10"/>
                  </a:cubicBezTo>
                  <a:lnTo>
                    <a:pt x="65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153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2" name="Слайд think-cell" r:id="rId5" imgW="360" imgH="360" progId="TCLayout.ActiveDocument.1">
                  <p:embed/>
                </p:oleObj>
              </mc:Choice>
              <mc:Fallback>
                <p:oleObj name="Слайд think-cell" r:id="rId5" imgW="360" imgH="360" progId="TCLayout.ActiveDocument.1">
                  <p:embed/>
                  <p:pic>
                    <p:nvPicPr>
                      <p:cNvPr id="0" name="Object 153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" name="Rectangle 15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/>
              </a:solidFill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1748" name="Title 1"/>
          <p:cNvSpPr>
            <a:spLocks noGrp="1"/>
          </p:cNvSpPr>
          <p:nvPr>
            <p:ph type="title"/>
          </p:nvPr>
        </p:nvSpPr>
        <p:spPr>
          <a:xfrm>
            <a:off x="228600" y="31750"/>
            <a:ext cx="10582275" cy="704850"/>
          </a:xfrm>
        </p:spPr>
        <p:txBody>
          <a:bodyPr/>
          <a:lstStyle/>
          <a:p>
            <a:pPr eaLnBrk="1" hangingPunct="1"/>
            <a:r>
              <a:rPr altLang="ru-RU" smtClean="0">
                <a:cs typeface="Arial" panose="020B0604020202020204" pitchFamily="34" charset="0"/>
              </a:rPr>
              <a:t>Көрсетілетін реттелетін қызметтердің сапасы туралы ақпарат</a:t>
            </a:r>
            <a:endParaRPr lang="en-US" altLang="en-US" smtClean="0"/>
          </a:p>
        </p:txBody>
      </p:sp>
      <p:sp>
        <p:nvSpPr>
          <p:cNvPr id="5" name="Rectangle 4"/>
          <p:cNvSpPr/>
          <p:nvPr/>
        </p:nvSpPr>
        <p:spPr>
          <a:xfrm>
            <a:off x="314325" y="1782763"/>
            <a:ext cx="3756025" cy="1525587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50" name="Google Shape;478;p43"/>
          <p:cNvSpPr>
            <a:spLocks noChangeArrowheads="1"/>
          </p:cNvSpPr>
          <p:nvPr/>
        </p:nvSpPr>
        <p:spPr bwMode="auto">
          <a:xfrm>
            <a:off x="1903413" y="1550988"/>
            <a:ext cx="577850" cy="498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altLang="en-US" sz="3600">
                <a:solidFill>
                  <a:schemeClr val="tx2"/>
                </a:solidFill>
                <a:sym typeface="Montserrat"/>
              </a:rPr>
              <a:t>01</a:t>
            </a:r>
            <a:endParaRPr lang="en-US" altLang="en-US" sz="360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31751" name="Google Shape;506;p43"/>
          <p:cNvSpPr txBox="1">
            <a:spLocks noChangeArrowheads="1"/>
          </p:cNvSpPr>
          <p:nvPr/>
        </p:nvSpPr>
        <p:spPr bwMode="auto">
          <a:xfrm>
            <a:off x="395288" y="2111375"/>
            <a:ext cx="183832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МЕМСТ және СанПин: ауыз судың құрамы мен сапасын, салқындатқыштың параметрлерін, температуралық режимдерді реттейді</a:t>
            </a:r>
            <a:r>
              <a:rPr lang="en-US" altLang="en-US" sz="1200">
                <a:sym typeface="Open Sans"/>
              </a:rPr>
              <a:t>.</a:t>
            </a:r>
          </a:p>
        </p:txBody>
      </p:sp>
      <p:sp>
        <p:nvSpPr>
          <p:cNvPr id="31752" name="Google Shape;506;p43"/>
          <p:cNvSpPr txBox="1">
            <a:spLocks noChangeArrowheads="1"/>
          </p:cNvSpPr>
          <p:nvPr/>
        </p:nvSpPr>
        <p:spPr bwMode="auto">
          <a:xfrm>
            <a:off x="2381250" y="2122488"/>
            <a:ext cx="1573213" cy="739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Техникалық пайдалану ережелері: инженерлік жүйелер мен жабдықтар үшін.</a:t>
            </a:r>
            <a:endParaRPr lang="en-US" altLang="en-US" sz="1200">
              <a:sym typeface="Open San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314325" y="3589338"/>
            <a:ext cx="3756025" cy="1684337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54" name="Google Shape;478;p43"/>
          <p:cNvSpPr>
            <a:spLocks noChangeArrowheads="1"/>
          </p:cNvSpPr>
          <p:nvPr/>
        </p:nvSpPr>
        <p:spPr bwMode="auto">
          <a:xfrm>
            <a:off x="1903413" y="3355975"/>
            <a:ext cx="577850" cy="5000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altLang="en-US" sz="3600">
                <a:solidFill>
                  <a:schemeClr val="tx2"/>
                </a:solidFill>
                <a:sym typeface="Montserrat"/>
              </a:rPr>
              <a:t>0</a:t>
            </a:r>
            <a:r>
              <a:rPr lang="en-US" altLang="en-US" sz="3600">
                <a:solidFill>
                  <a:schemeClr val="tx2"/>
                </a:solidFill>
                <a:sym typeface="Montserrat"/>
              </a:rPr>
              <a:t>6</a:t>
            </a:r>
          </a:p>
        </p:txBody>
      </p:sp>
      <p:sp>
        <p:nvSpPr>
          <p:cNvPr id="31755" name="Google Shape;506;p43"/>
          <p:cNvSpPr txBox="1">
            <a:spLocks noChangeArrowheads="1"/>
          </p:cNvSpPr>
          <p:nvPr/>
        </p:nvSpPr>
        <p:spPr bwMode="auto">
          <a:xfrm>
            <a:off x="433388" y="3919538"/>
            <a:ext cx="1689100" cy="738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Энергияны үнемдейтін жабдықтар мен технологияларды пайдалану.</a:t>
            </a:r>
            <a:endParaRPr lang="en-US" altLang="en-US" sz="1200">
              <a:sym typeface="Open Sans"/>
            </a:endParaRPr>
          </a:p>
        </p:txBody>
      </p:sp>
      <p:sp>
        <p:nvSpPr>
          <p:cNvPr id="31756" name="Google Shape;506;p43"/>
          <p:cNvSpPr txBox="1">
            <a:spLocks noChangeArrowheads="1"/>
          </p:cNvSpPr>
          <p:nvPr/>
        </p:nvSpPr>
        <p:spPr bwMode="auto">
          <a:xfrm>
            <a:off x="2270125" y="3919538"/>
            <a:ext cx="1687513" cy="738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Жеткізудің барлық кезеңдерінде су мен жылу шығынын бақылау. </a:t>
            </a:r>
            <a:endParaRPr lang="en-US" altLang="en-US" sz="1200">
              <a:sym typeface="Open San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4217988" y="1782763"/>
            <a:ext cx="3756025" cy="1525587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58" name="Google Shape;478;p43"/>
          <p:cNvSpPr>
            <a:spLocks noChangeArrowheads="1"/>
          </p:cNvSpPr>
          <p:nvPr/>
        </p:nvSpPr>
        <p:spPr bwMode="auto">
          <a:xfrm>
            <a:off x="5807075" y="1550988"/>
            <a:ext cx="577850" cy="498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altLang="en-US" sz="3600">
                <a:solidFill>
                  <a:schemeClr val="tx2"/>
                </a:solidFill>
                <a:sym typeface="Montserrat"/>
              </a:rPr>
              <a:t>0</a:t>
            </a:r>
            <a:r>
              <a:rPr lang="en-US" altLang="en-US" sz="3600">
                <a:solidFill>
                  <a:schemeClr val="tx2"/>
                </a:solidFill>
                <a:sym typeface="Montserrat"/>
              </a:rPr>
              <a:t>2</a:t>
            </a:r>
          </a:p>
        </p:txBody>
      </p:sp>
      <p:sp>
        <p:nvSpPr>
          <p:cNvPr id="31759" name="Google Shape;506;p43"/>
          <p:cNvSpPr txBox="1">
            <a:spLocks noChangeArrowheads="1"/>
          </p:cNvSpPr>
          <p:nvPr/>
        </p:nvSpPr>
        <p:spPr bwMode="auto">
          <a:xfrm>
            <a:off x="4333875" y="2090738"/>
            <a:ext cx="1687513" cy="738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Суды зертханалық талдау: нормаларға сәйкестігін тексеру үшін үнемі жүргізіледі. </a:t>
            </a:r>
            <a:endParaRPr lang="en-US" altLang="en-US" sz="1200">
              <a:sym typeface="Open Sans"/>
            </a:endParaRPr>
          </a:p>
        </p:txBody>
      </p:sp>
      <p:sp>
        <p:nvSpPr>
          <p:cNvPr id="31760" name="Google Shape;506;p43"/>
          <p:cNvSpPr txBox="1">
            <a:spLocks noChangeArrowheads="1"/>
          </p:cNvSpPr>
          <p:nvPr/>
        </p:nvSpPr>
        <p:spPr bwMode="auto">
          <a:xfrm>
            <a:off x="6170613" y="2090738"/>
            <a:ext cx="1687512" cy="738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Жылу желілеріндегі және жылу көздерінен шығатын температура мен қысымды бақылау.</a:t>
            </a:r>
            <a:endParaRPr lang="en-US" altLang="en-US" sz="1200">
              <a:sym typeface="Open San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4217988" y="3589338"/>
            <a:ext cx="3756025" cy="1684337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62" name="Google Shape;478;p43"/>
          <p:cNvSpPr>
            <a:spLocks noChangeArrowheads="1"/>
          </p:cNvSpPr>
          <p:nvPr/>
        </p:nvSpPr>
        <p:spPr bwMode="auto">
          <a:xfrm>
            <a:off x="5807075" y="3355975"/>
            <a:ext cx="577850" cy="5000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altLang="en-US" sz="3600">
                <a:solidFill>
                  <a:schemeClr val="tx2"/>
                </a:solidFill>
                <a:sym typeface="Montserrat"/>
              </a:rPr>
              <a:t>0</a:t>
            </a:r>
            <a:r>
              <a:rPr lang="en-US" altLang="en-US" sz="3600">
                <a:solidFill>
                  <a:schemeClr val="tx2"/>
                </a:solidFill>
                <a:sym typeface="Montserrat"/>
              </a:rPr>
              <a:t>5</a:t>
            </a:r>
          </a:p>
        </p:txBody>
      </p:sp>
      <p:sp>
        <p:nvSpPr>
          <p:cNvPr id="31763" name="Google Shape;506;p43"/>
          <p:cNvSpPr txBox="1">
            <a:spLocks noChangeArrowheads="1"/>
          </p:cNvSpPr>
          <p:nvPr/>
        </p:nvSpPr>
        <p:spPr bwMode="auto">
          <a:xfrm>
            <a:off x="4333875" y="3937000"/>
            <a:ext cx="1687513" cy="554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Шағымдар мен өтініштерге жедел ден қою. </a:t>
            </a:r>
            <a:endParaRPr lang="en-US" altLang="en-US" sz="1200">
              <a:sym typeface="Open Sans"/>
            </a:endParaRPr>
          </a:p>
        </p:txBody>
      </p:sp>
      <p:sp>
        <p:nvSpPr>
          <p:cNvPr id="31764" name="Google Shape;506;p43"/>
          <p:cNvSpPr txBox="1">
            <a:spLocks noChangeArrowheads="1"/>
          </p:cNvSpPr>
          <p:nvPr/>
        </p:nvSpPr>
        <p:spPr bwMode="auto">
          <a:xfrm>
            <a:off x="6210300" y="3919538"/>
            <a:ext cx="1689100" cy="738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Түсіндіру жұмыстарын жүргізу және қызметтер туралы ашық ақпарат беру.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123238" y="1782763"/>
            <a:ext cx="3756025" cy="1525587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66" name="Google Shape;478;p43"/>
          <p:cNvSpPr>
            <a:spLocks noChangeArrowheads="1"/>
          </p:cNvSpPr>
          <p:nvPr/>
        </p:nvSpPr>
        <p:spPr bwMode="auto">
          <a:xfrm>
            <a:off x="9712325" y="1550988"/>
            <a:ext cx="577850" cy="498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altLang="en-US" sz="3600">
                <a:solidFill>
                  <a:schemeClr val="tx2"/>
                </a:solidFill>
                <a:sym typeface="Montserrat"/>
              </a:rPr>
              <a:t>0</a:t>
            </a:r>
            <a:r>
              <a:rPr lang="en-US" altLang="en-US" sz="3600">
                <a:solidFill>
                  <a:schemeClr val="tx2"/>
                </a:solidFill>
                <a:sym typeface="Montserrat"/>
              </a:rPr>
              <a:t>3</a:t>
            </a:r>
          </a:p>
        </p:txBody>
      </p:sp>
      <p:sp>
        <p:nvSpPr>
          <p:cNvPr id="31767" name="Google Shape;506;p43"/>
          <p:cNvSpPr txBox="1">
            <a:spLocks noChangeArrowheads="1"/>
          </p:cNvSpPr>
          <p:nvPr/>
        </p:nvSpPr>
        <p:spPr bwMode="auto">
          <a:xfrm>
            <a:off x="8235950" y="2111375"/>
            <a:ext cx="1835150" cy="147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Желілерге тұрақты техникалық қызмет көрсету және жөндеу. Жабдықты жаңарту, тозған құбырлар мен жылу алмастырғыштарды ауыстыру.</a:t>
            </a:r>
            <a:endParaRPr lang="en-US" altLang="en-US" sz="1200">
              <a:sym typeface="Open Sans"/>
            </a:endParaRPr>
          </a:p>
        </p:txBody>
      </p:sp>
      <p:sp>
        <p:nvSpPr>
          <p:cNvPr id="31768" name="Google Shape;506;p43"/>
          <p:cNvSpPr txBox="1">
            <a:spLocks noChangeArrowheads="1"/>
          </p:cNvSpPr>
          <p:nvPr/>
        </p:nvSpPr>
        <p:spPr bwMode="auto">
          <a:xfrm>
            <a:off x="10071100" y="2157413"/>
            <a:ext cx="1689100" cy="554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Басқару жүйелерін автоматтандыру және диспетчерлеу. 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8123238" y="3589338"/>
            <a:ext cx="3756025" cy="1684337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770" name="Google Shape;478;p43"/>
          <p:cNvSpPr>
            <a:spLocks noChangeArrowheads="1"/>
          </p:cNvSpPr>
          <p:nvPr/>
        </p:nvSpPr>
        <p:spPr bwMode="auto">
          <a:xfrm>
            <a:off x="9712325" y="3355975"/>
            <a:ext cx="577850" cy="5000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altLang="en-US" sz="3600">
                <a:solidFill>
                  <a:schemeClr val="tx2"/>
                </a:solidFill>
                <a:sym typeface="Montserrat"/>
              </a:rPr>
              <a:t>0</a:t>
            </a:r>
            <a:r>
              <a:rPr lang="en-US" altLang="en-US" sz="3600">
                <a:solidFill>
                  <a:schemeClr val="tx2"/>
                </a:solidFill>
                <a:sym typeface="Montserrat"/>
              </a:rPr>
              <a:t>4</a:t>
            </a:r>
          </a:p>
        </p:txBody>
      </p:sp>
      <p:sp>
        <p:nvSpPr>
          <p:cNvPr id="31771" name="Google Shape;506;p43"/>
          <p:cNvSpPr txBox="1">
            <a:spLocks noChangeArrowheads="1"/>
          </p:cNvSpPr>
          <p:nvPr/>
        </p:nvSpPr>
        <p:spPr bwMode="auto">
          <a:xfrm>
            <a:off x="8235950" y="3889375"/>
            <a:ext cx="1628775" cy="129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Сумен және жылумен жабдықтау объектілерінде жұмыс істейтін мамандарды даярлау және сертификаттау. Аттестаттау</a:t>
            </a:r>
            <a:endParaRPr lang="en-US" altLang="en-US" sz="1200">
              <a:sym typeface="Open Sans"/>
            </a:endParaRPr>
          </a:p>
        </p:txBody>
      </p:sp>
      <p:sp>
        <p:nvSpPr>
          <p:cNvPr id="31772" name="Google Shape;506;p43"/>
          <p:cNvSpPr txBox="1">
            <a:spLocks noChangeArrowheads="1"/>
          </p:cNvSpPr>
          <p:nvPr/>
        </p:nvSpPr>
        <p:spPr bwMode="auto">
          <a:xfrm>
            <a:off x="10071100" y="3889375"/>
            <a:ext cx="1689100" cy="1106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65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28663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191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311275" indent="-144463" defTabSz="582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684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6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828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40075" indent="-144463" defTabSz="582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altLang="en-US" sz="1200">
                <a:sym typeface="Open Sans"/>
              </a:rPr>
              <a:t>Мерзімді біліктілікті арттыру ИТР, шеберлер мен операторлар үшін міндетті болып табылады.</a:t>
            </a:r>
            <a:endParaRPr lang="en-US" altLang="en-US" sz="1200">
              <a:sym typeface="Open Sans"/>
            </a:endParaRPr>
          </a:p>
        </p:txBody>
      </p:sp>
      <p:cxnSp>
        <p:nvCxnSpPr>
          <p:cNvPr id="140" name="Straight Connector 139"/>
          <p:cNvCxnSpPr>
            <a:stCxn id="5" idx="3"/>
            <a:endCxn id="107" idx="1"/>
          </p:cNvCxnSpPr>
          <p:nvPr/>
        </p:nvCxnSpPr>
        <p:spPr>
          <a:xfrm>
            <a:off x="4070350" y="2546350"/>
            <a:ext cx="147638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2" name="Straight Connector 141"/>
          <p:cNvCxnSpPr>
            <a:stCxn id="107" idx="3"/>
            <a:endCxn id="123" idx="1"/>
          </p:cNvCxnSpPr>
          <p:nvPr/>
        </p:nvCxnSpPr>
        <p:spPr>
          <a:xfrm>
            <a:off x="7974013" y="2546350"/>
            <a:ext cx="149225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4" name="Straight Connector 143"/>
          <p:cNvCxnSpPr>
            <a:stCxn id="131" idx="1"/>
            <a:endCxn id="115" idx="3"/>
          </p:cNvCxnSpPr>
          <p:nvPr/>
        </p:nvCxnSpPr>
        <p:spPr>
          <a:xfrm flipH="1">
            <a:off x="7974013" y="4351338"/>
            <a:ext cx="149225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6" name="Straight Connector 145"/>
          <p:cNvCxnSpPr>
            <a:stCxn id="115" idx="1"/>
            <a:endCxn id="98" idx="3"/>
          </p:cNvCxnSpPr>
          <p:nvPr/>
        </p:nvCxnSpPr>
        <p:spPr>
          <a:xfrm flipH="1">
            <a:off x="4070350" y="4351338"/>
            <a:ext cx="147638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8" name="Straight Connector 147"/>
          <p:cNvCxnSpPr/>
          <p:nvPr/>
        </p:nvCxnSpPr>
        <p:spPr>
          <a:xfrm>
            <a:off x="11553825" y="3308350"/>
            <a:ext cx="0" cy="280988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sp>
        <p:nvSpPr>
          <p:cNvPr id="48" name="Rectangle 47"/>
          <p:cNvSpPr/>
          <p:nvPr/>
        </p:nvSpPr>
        <p:spPr>
          <a:xfrm>
            <a:off x="0" y="5559425"/>
            <a:ext cx="12192000" cy="690563"/>
          </a:xfrm>
          <a:prstGeom prst="rect">
            <a:avLst/>
          </a:prstGeom>
          <a:gradFill flip="none" rotWithShape="1">
            <a:gsLst>
              <a:gs pos="15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chemeClr val="bg1"/>
                </a:solidFill>
              </a:rPr>
              <a:t>Реттелетін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қызметтер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мемлекеттік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органдар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өз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құзыреті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шегінде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белгілеген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сапаға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қойылатын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талаптарды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ескере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отырып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көрсетіледі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1779" name="Freeform 223"/>
          <p:cNvSpPr>
            <a:spLocks noEditPoints="1"/>
          </p:cNvSpPr>
          <p:nvPr/>
        </p:nvSpPr>
        <p:spPr bwMode="auto">
          <a:xfrm>
            <a:off x="3540125" y="2882900"/>
            <a:ext cx="414338" cy="350838"/>
          </a:xfrm>
          <a:custGeom>
            <a:avLst/>
            <a:gdLst>
              <a:gd name="T0" fmla="*/ 2147483646 w 282"/>
              <a:gd name="T1" fmla="*/ 2147483646 h 240"/>
              <a:gd name="T2" fmla="*/ 2147483646 w 282"/>
              <a:gd name="T3" fmla="*/ 2147483646 h 240"/>
              <a:gd name="T4" fmla="*/ 2147483646 w 282"/>
              <a:gd name="T5" fmla="*/ 2147483646 h 240"/>
              <a:gd name="T6" fmla="*/ 2147483646 w 282"/>
              <a:gd name="T7" fmla="*/ 2147483646 h 240"/>
              <a:gd name="T8" fmla="*/ 2147483646 w 282"/>
              <a:gd name="T9" fmla="*/ 2147483646 h 240"/>
              <a:gd name="T10" fmla="*/ 2147483646 w 282"/>
              <a:gd name="T11" fmla="*/ 2147483646 h 240"/>
              <a:gd name="T12" fmla="*/ 2147483646 w 282"/>
              <a:gd name="T13" fmla="*/ 2147483646 h 240"/>
              <a:gd name="T14" fmla="*/ 2147483646 w 282"/>
              <a:gd name="T15" fmla="*/ 2147483646 h 240"/>
              <a:gd name="T16" fmla="*/ 2147483646 w 282"/>
              <a:gd name="T17" fmla="*/ 2147483646 h 240"/>
              <a:gd name="T18" fmla="*/ 2147483646 w 282"/>
              <a:gd name="T19" fmla="*/ 2147483646 h 240"/>
              <a:gd name="T20" fmla="*/ 2147483646 w 282"/>
              <a:gd name="T21" fmla="*/ 2147483646 h 240"/>
              <a:gd name="T22" fmla="*/ 2147483646 w 282"/>
              <a:gd name="T23" fmla="*/ 2147483646 h 240"/>
              <a:gd name="T24" fmla="*/ 2147483646 w 282"/>
              <a:gd name="T25" fmla="*/ 2147483646 h 240"/>
              <a:gd name="T26" fmla="*/ 2147483646 w 282"/>
              <a:gd name="T27" fmla="*/ 2147483646 h 240"/>
              <a:gd name="T28" fmla="*/ 2147483646 w 282"/>
              <a:gd name="T29" fmla="*/ 2147483646 h 240"/>
              <a:gd name="T30" fmla="*/ 2147483646 w 282"/>
              <a:gd name="T31" fmla="*/ 2147483646 h 240"/>
              <a:gd name="T32" fmla="*/ 2147483646 w 282"/>
              <a:gd name="T33" fmla="*/ 2147483646 h 240"/>
              <a:gd name="T34" fmla="*/ 2147483646 w 282"/>
              <a:gd name="T35" fmla="*/ 2147483646 h 240"/>
              <a:gd name="T36" fmla="*/ 2147483646 w 282"/>
              <a:gd name="T37" fmla="*/ 2147483646 h 240"/>
              <a:gd name="T38" fmla="*/ 2147483646 w 282"/>
              <a:gd name="T39" fmla="*/ 2147483646 h 240"/>
              <a:gd name="T40" fmla="*/ 2147483646 w 282"/>
              <a:gd name="T41" fmla="*/ 2147483646 h 240"/>
              <a:gd name="T42" fmla="*/ 2147483646 w 282"/>
              <a:gd name="T43" fmla="*/ 2147483646 h 240"/>
              <a:gd name="T44" fmla="*/ 2147483646 w 282"/>
              <a:gd name="T45" fmla="*/ 2147483646 h 240"/>
              <a:gd name="T46" fmla="*/ 2147483646 w 282"/>
              <a:gd name="T47" fmla="*/ 2147483646 h 240"/>
              <a:gd name="T48" fmla="*/ 2147483646 w 282"/>
              <a:gd name="T49" fmla="*/ 2147483646 h 240"/>
              <a:gd name="T50" fmla="*/ 2147483646 w 282"/>
              <a:gd name="T51" fmla="*/ 2147483646 h 240"/>
              <a:gd name="T52" fmla="*/ 2147483646 w 282"/>
              <a:gd name="T53" fmla="*/ 2147483646 h 240"/>
              <a:gd name="T54" fmla="*/ 2147483646 w 282"/>
              <a:gd name="T55" fmla="*/ 2147483646 h 240"/>
              <a:gd name="T56" fmla="*/ 2147483646 w 282"/>
              <a:gd name="T57" fmla="*/ 2147483646 h 240"/>
              <a:gd name="T58" fmla="*/ 2147483646 w 282"/>
              <a:gd name="T59" fmla="*/ 2147483646 h 240"/>
              <a:gd name="T60" fmla="*/ 2147483646 w 282"/>
              <a:gd name="T61" fmla="*/ 2147483646 h 240"/>
              <a:gd name="T62" fmla="*/ 2147483646 w 282"/>
              <a:gd name="T63" fmla="*/ 2147483646 h 240"/>
              <a:gd name="T64" fmla="*/ 2147483646 w 282"/>
              <a:gd name="T65" fmla="*/ 2147483646 h 240"/>
              <a:gd name="T66" fmla="*/ 2147483646 w 282"/>
              <a:gd name="T67" fmla="*/ 2147483646 h 240"/>
              <a:gd name="T68" fmla="*/ 2147483646 w 282"/>
              <a:gd name="T69" fmla="*/ 2147483646 h 240"/>
              <a:gd name="T70" fmla="*/ 2147483646 w 282"/>
              <a:gd name="T71" fmla="*/ 2147483646 h 240"/>
              <a:gd name="T72" fmla="*/ 2147483646 w 282"/>
              <a:gd name="T73" fmla="*/ 2147483646 h 240"/>
              <a:gd name="T74" fmla="*/ 2147483646 w 282"/>
              <a:gd name="T75" fmla="*/ 2147483646 h 240"/>
              <a:gd name="T76" fmla="*/ 2147483646 w 282"/>
              <a:gd name="T77" fmla="*/ 2147483646 h 240"/>
              <a:gd name="T78" fmla="*/ 2147483646 w 282"/>
              <a:gd name="T79" fmla="*/ 2147483646 h 240"/>
              <a:gd name="T80" fmla="*/ 2147483646 w 282"/>
              <a:gd name="T81" fmla="*/ 2147483646 h 240"/>
              <a:gd name="T82" fmla="*/ 2147483646 w 282"/>
              <a:gd name="T83" fmla="*/ 2147483646 h 240"/>
              <a:gd name="T84" fmla="*/ 2147483646 w 282"/>
              <a:gd name="T85" fmla="*/ 2147483646 h 240"/>
              <a:gd name="T86" fmla="*/ 2147483646 w 282"/>
              <a:gd name="T87" fmla="*/ 2147483646 h 240"/>
              <a:gd name="T88" fmla="*/ 2147483646 w 282"/>
              <a:gd name="T89" fmla="*/ 2147483646 h 240"/>
              <a:gd name="T90" fmla="*/ 2147483646 w 282"/>
              <a:gd name="T91" fmla="*/ 2147483646 h 240"/>
              <a:gd name="T92" fmla="*/ 2147483646 w 282"/>
              <a:gd name="T93" fmla="*/ 2147483646 h 240"/>
              <a:gd name="T94" fmla="*/ 2147483646 w 282"/>
              <a:gd name="T95" fmla="*/ 2147483646 h 240"/>
              <a:gd name="T96" fmla="*/ 2147483646 w 282"/>
              <a:gd name="T97" fmla="*/ 2147483646 h 240"/>
              <a:gd name="T98" fmla="*/ 2147483646 w 282"/>
              <a:gd name="T99" fmla="*/ 2147483646 h 240"/>
              <a:gd name="T100" fmla="*/ 2147483646 w 282"/>
              <a:gd name="T101" fmla="*/ 2147483646 h 240"/>
              <a:gd name="T102" fmla="*/ 2147483646 w 282"/>
              <a:gd name="T103" fmla="*/ 2147483646 h 240"/>
              <a:gd name="T104" fmla="*/ 2147483646 w 282"/>
              <a:gd name="T105" fmla="*/ 2147483646 h 240"/>
              <a:gd name="T106" fmla="*/ 2147483646 w 282"/>
              <a:gd name="T107" fmla="*/ 2147483646 h 240"/>
              <a:gd name="T108" fmla="*/ 2147483646 w 282"/>
              <a:gd name="T109" fmla="*/ 2147483646 h 240"/>
              <a:gd name="T110" fmla="*/ 2147483646 w 282"/>
              <a:gd name="T111" fmla="*/ 2147483646 h 240"/>
              <a:gd name="T112" fmla="*/ 2147483646 w 282"/>
              <a:gd name="T113" fmla="*/ 2147483646 h 240"/>
              <a:gd name="T114" fmla="*/ 2147483646 w 282"/>
              <a:gd name="T115" fmla="*/ 2147483646 h 240"/>
              <a:gd name="T116" fmla="*/ 2147483646 w 282"/>
              <a:gd name="T117" fmla="*/ 2147483646 h 240"/>
              <a:gd name="T118" fmla="*/ 2147483646 w 282"/>
              <a:gd name="T119" fmla="*/ 2147483646 h 240"/>
              <a:gd name="T120" fmla="*/ 2147483646 w 282"/>
              <a:gd name="T121" fmla="*/ 2147483646 h 2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0" name="Freeform 223"/>
          <p:cNvSpPr>
            <a:spLocks noEditPoints="1"/>
          </p:cNvSpPr>
          <p:nvPr/>
        </p:nvSpPr>
        <p:spPr bwMode="auto">
          <a:xfrm>
            <a:off x="7443788" y="2882900"/>
            <a:ext cx="414337" cy="350838"/>
          </a:xfrm>
          <a:custGeom>
            <a:avLst/>
            <a:gdLst>
              <a:gd name="T0" fmla="*/ 2147483646 w 282"/>
              <a:gd name="T1" fmla="*/ 2147483646 h 240"/>
              <a:gd name="T2" fmla="*/ 2147483646 w 282"/>
              <a:gd name="T3" fmla="*/ 2147483646 h 240"/>
              <a:gd name="T4" fmla="*/ 2147483646 w 282"/>
              <a:gd name="T5" fmla="*/ 2147483646 h 240"/>
              <a:gd name="T6" fmla="*/ 2147483646 w 282"/>
              <a:gd name="T7" fmla="*/ 2147483646 h 240"/>
              <a:gd name="T8" fmla="*/ 2147483646 w 282"/>
              <a:gd name="T9" fmla="*/ 2147483646 h 240"/>
              <a:gd name="T10" fmla="*/ 2147483646 w 282"/>
              <a:gd name="T11" fmla="*/ 2147483646 h 240"/>
              <a:gd name="T12" fmla="*/ 2147483646 w 282"/>
              <a:gd name="T13" fmla="*/ 2147483646 h 240"/>
              <a:gd name="T14" fmla="*/ 2147483646 w 282"/>
              <a:gd name="T15" fmla="*/ 2147483646 h 240"/>
              <a:gd name="T16" fmla="*/ 2147483646 w 282"/>
              <a:gd name="T17" fmla="*/ 2147483646 h 240"/>
              <a:gd name="T18" fmla="*/ 2147483646 w 282"/>
              <a:gd name="T19" fmla="*/ 2147483646 h 240"/>
              <a:gd name="T20" fmla="*/ 2147483646 w 282"/>
              <a:gd name="T21" fmla="*/ 2147483646 h 240"/>
              <a:gd name="T22" fmla="*/ 2147483646 w 282"/>
              <a:gd name="T23" fmla="*/ 2147483646 h 240"/>
              <a:gd name="T24" fmla="*/ 2147483646 w 282"/>
              <a:gd name="T25" fmla="*/ 2147483646 h 240"/>
              <a:gd name="T26" fmla="*/ 2147483646 w 282"/>
              <a:gd name="T27" fmla="*/ 2147483646 h 240"/>
              <a:gd name="T28" fmla="*/ 2147483646 w 282"/>
              <a:gd name="T29" fmla="*/ 2147483646 h 240"/>
              <a:gd name="T30" fmla="*/ 2147483646 w 282"/>
              <a:gd name="T31" fmla="*/ 2147483646 h 240"/>
              <a:gd name="T32" fmla="*/ 2147483646 w 282"/>
              <a:gd name="T33" fmla="*/ 2147483646 h 240"/>
              <a:gd name="T34" fmla="*/ 2147483646 w 282"/>
              <a:gd name="T35" fmla="*/ 2147483646 h 240"/>
              <a:gd name="T36" fmla="*/ 2147483646 w 282"/>
              <a:gd name="T37" fmla="*/ 2147483646 h 240"/>
              <a:gd name="T38" fmla="*/ 2147483646 w 282"/>
              <a:gd name="T39" fmla="*/ 2147483646 h 240"/>
              <a:gd name="T40" fmla="*/ 2147483646 w 282"/>
              <a:gd name="T41" fmla="*/ 2147483646 h 240"/>
              <a:gd name="T42" fmla="*/ 2147483646 w 282"/>
              <a:gd name="T43" fmla="*/ 2147483646 h 240"/>
              <a:gd name="T44" fmla="*/ 2147483646 w 282"/>
              <a:gd name="T45" fmla="*/ 2147483646 h 240"/>
              <a:gd name="T46" fmla="*/ 2147483646 w 282"/>
              <a:gd name="T47" fmla="*/ 2147483646 h 240"/>
              <a:gd name="T48" fmla="*/ 2147483646 w 282"/>
              <a:gd name="T49" fmla="*/ 2147483646 h 240"/>
              <a:gd name="T50" fmla="*/ 2147483646 w 282"/>
              <a:gd name="T51" fmla="*/ 2147483646 h 240"/>
              <a:gd name="T52" fmla="*/ 2147483646 w 282"/>
              <a:gd name="T53" fmla="*/ 2147483646 h 240"/>
              <a:gd name="T54" fmla="*/ 2147483646 w 282"/>
              <a:gd name="T55" fmla="*/ 2147483646 h 240"/>
              <a:gd name="T56" fmla="*/ 2147483646 w 282"/>
              <a:gd name="T57" fmla="*/ 2147483646 h 240"/>
              <a:gd name="T58" fmla="*/ 2147483646 w 282"/>
              <a:gd name="T59" fmla="*/ 2147483646 h 240"/>
              <a:gd name="T60" fmla="*/ 2147483646 w 282"/>
              <a:gd name="T61" fmla="*/ 2147483646 h 240"/>
              <a:gd name="T62" fmla="*/ 2147483646 w 282"/>
              <a:gd name="T63" fmla="*/ 2147483646 h 240"/>
              <a:gd name="T64" fmla="*/ 2147483646 w 282"/>
              <a:gd name="T65" fmla="*/ 2147483646 h 240"/>
              <a:gd name="T66" fmla="*/ 2147483646 w 282"/>
              <a:gd name="T67" fmla="*/ 2147483646 h 240"/>
              <a:gd name="T68" fmla="*/ 2147483646 w 282"/>
              <a:gd name="T69" fmla="*/ 2147483646 h 240"/>
              <a:gd name="T70" fmla="*/ 2147483646 w 282"/>
              <a:gd name="T71" fmla="*/ 2147483646 h 240"/>
              <a:gd name="T72" fmla="*/ 2147483646 w 282"/>
              <a:gd name="T73" fmla="*/ 2147483646 h 240"/>
              <a:gd name="T74" fmla="*/ 2147483646 w 282"/>
              <a:gd name="T75" fmla="*/ 2147483646 h 240"/>
              <a:gd name="T76" fmla="*/ 2147483646 w 282"/>
              <a:gd name="T77" fmla="*/ 2147483646 h 240"/>
              <a:gd name="T78" fmla="*/ 2147483646 w 282"/>
              <a:gd name="T79" fmla="*/ 2147483646 h 240"/>
              <a:gd name="T80" fmla="*/ 2147483646 w 282"/>
              <a:gd name="T81" fmla="*/ 2147483646 h 240"/>
              <a:gd name="T82" fmla="*/ 2147483646 w 282"/>
              <a:gd name="T83" fmla="*/ 2147483646 h 240"/>
              <a:gd name="T84" fmla="*/ 2147483646 w 282"/>
              <a:gd name="T85" fmla="*/ 2147483646 h 240"/>
              <a:gd name="T86" fmla="*/ 2147483646 w 282"/>
              <a:gd name="T87" fmla="*/ 2147483646 h 240"/>
              <a:gd name="T88" fmla="*/ 2147483646 w 282"/>
              <a:gd name="T89" fmla="*/ 2147483646 h 240"/>
              <a:gd name="T90" fmla="*/ 2147483646 w 282"/>
              <a:gd name="T91" fmla="*/ 2147483646 h 240"/>
              <a:gd name="T92" fmla="*/ 2147483646 w 282"/>
              <a:gd name="T93" fmla="*/ 2147483646 h 240"/>
              <a:gd name="T94" fmla="*/ 2147483646 w 282"/>
              <a:gd name="T95" fmla="*/ 2147483646 h 240"/>
              <a:gd name="T96" fmla="*/ 2147483646 w 282"/>
              <a:gd name="T97" fmla="*/ 2147483646 h 240"/>
              <a:gd name="T98" fmla="*/ 2147483646 w 282"/>
              <a:gd name="T99" fmla="*/ 2147483646 h 240"/>
              <a:gd name="T100" fmla="*/ 2147483646 w 282"/>
              <a:gd name="T101" fmla="*/ 2147483646 h 240"/>
              <a:gd name="T102" fmla="*/ 2147483646 w 282"/>
              <a:gd name="T103" fmla="*/ 2147483646 h 240"/>
              <a:gd name="T104" fmla="*/ 2147483646 w 282"/>
              <a:gd name="T105" fmla="*/ 2147483646 h 240"/>
              <a:gd name="T106" fmla="*/ 2147483646 w 282"/>
              <a:gd name="T107" fmla="*/ 2147483646 h 240"/>
              <a:gd name="T108" fmla="*/ 2147483646 w 282"/>
              <a:gd name="T109" fmla="*/ 2147483646 h 240"/>
              <a:gd name="T110" fmla="*/ 2147483646 w 282"/>
              <a:gd name="T111" fmla="*/ 2147483646 h 240"/>
              <a:gd name="T112" fmla="*/ 2147483646 w 282"/>
              <a:gd name="T113" fmla="*/ 2147483646 h 240"/>
              <a:gd name="T114" fmla="*/ 2147483646 w 282"/>
              <a:gd name="T115" fmla="*/ 2147483646 h 240"/>
              <a:gd name="T116" fmla="*/ 2147483646 w 282"/>
              <a:gd name="T117" fmla="*/ 2147483646 h 240"/>
              <a:gd name="T118" fmla="*/ 2147483646 w 282"/>
              <a:gd name="T119" fmla="*/ 2147483646 h 240"/>
              <a:gd name="T120" fmla="*/ 2147483646 w 282"/>
              <a:gd name="T121" fmla="*/ 2147483646 h 2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1" name="Freeform 223"/>
          <p:cNvSpPr>
            <a:spLocks noEditPoints="1"/>
          </p:cNvSpPr>
          <p:nvPr/>
        </p:nvSpPr>
        <p:spPr bwMode="auto">
          <a:xfrm>
            <a:off x="11349038" y="2882900"/>
            <a:ext cx="414337" cy="350838"/>
          </a:xfrm>
          <a:custGeom>
            <a:avLst/>
            <a:gdLst>
              <a:gd name="T0" fmla="*/ 2147483646 w 282"/>
              <a:gd name="T1" fmla="*/ 2147483646 h 240"/>
              <a:gd name="T2" fmla="*/ 2147483646 w 282"/>
              <a:gd name="T3" fmla="*/ 2147483646 h 240"/>
              <a:gd name="T4" fmla="*/ 2147483646 w 282"/>
              <a:gd name="T5" fmla="*/ 2147483646 h 240"/>
              <a:gd name="T6" fmla="*/ 2147483646 w 282"/>
              <a:gd name="T7" fmla="*/ 2147483646 h 240"/>
              <a:gd name="T8" fmla="*/ 2147483646 w 282"/>
              <a:gd name="T9" fmla="*/ 2147483646 h 240"/>
              <a:gd name="T10" fmla="*/ 2147483646 w 282"/>
              <a:gd name="T11" fmla="*/ 2147483646 h 240"/>
              <a:gd name="T12" fmla="*/ 2147483646 w 282"/>
              <a:gd name="T13" fmla="*/ 2147483646 h 240"/>
              <a:gd name="T14" fmla="*/ 2147483646 w 282"/>
              <a:gd name="T15" fmla="*/ 2147483646 h 240"/>
              <a:gd name="T16" fmla="*/ 2147483646 w 282"/>
              <a:gd name="T17" fmla="*/ 2147483646 h 240"/>
              <a:gd name="T18" fmla="*/ 2147483646 w 282"/>
              <a:gd name="T19" fmla="*/ 2147483646 h 240"/>
              <a:gd name="T20" fmla="*/ 2147483646 w 282"/>
              <a:gd name="T21" fmla="*/ 2147483646 h 240"/>
              <a:gd name="T22" fmla="*/ 2147483646 w 282"/>
              <a:gd name="T23" fmla="*/ 2147483646 h 240"/>
              <a:gd name="T24" fmla="*/ 2147483646 w 282"/>
              <a:gd name="T25" fmla="*/ 2147483646 h 240"/>
              <a:gd name="T26" fmla="*/ 2147483646 w 282"/>
              <a:gd name="T27" fmla="*/ 2147483646 h 240"/>
              <a:gd name="T28" fmla="*/ 2147483646 w 282"/>
              <a:gd name="T29" fmla="*/ 2147483646 h 240"/>
              <a:gd name="T30" fmla="*/ 2147483646 w 282"/>
              <a:gd name="T31" fmla="*/ 2147483646 h 240"/>
              <a:gd name="T32" fmla="*/ 2147483646 w 282"/>
              <a:gd name="T33" fmla="*/ 2147483646 h 240"/>
              <a:gd name="T34" fmla="*/ 2147483646 w 282"/>
              <a:gd name="T35" fmla="*/ 2147483646 h 240"/>
              <a:gd name="T36" fmla="*/ 2147483646 w 282"/>
              <a:gd name="T37" fmla="*/ 2147483646 h 240"/>
              <a:gd name="T38" fmla="*/ 2147483646 w 282"/>
              <a:gd name="T39" fmla="*/ 2147483646 h 240"/>
              <a:gd name="T40" fmla="*/ 2147483646 w 282"/>
              <a:gd name="T41" fmla="*/ 2147483646 h 240"/>
              <a:gd name="T42" fmla="*/ 2147483646 w 282"/>
              <a:gd name="T43" fmla="*/ 2147483646 h 240"/>
              <a:gd name="T44" fmla="*/ 2147483646 w 282"/>
              <a:gd name="T45" fmla="*/ 2147483646 h 240"/>
              <a:gd name="T46" fmla="*/ 2147483646 w 282"/>
              <a:gd name="T47" fmla="*/ 2147483646 h 240"/>
              <a:gd name="T48" fmla="*/ 2147483646 w 282"/>
              <a:gd name="T49" fmla="*/ 2147483646 h 240"/>
              <a:gd name="T50" fmla="*/ 2147483646 w 282"/>
              <a:gd name="T51" fmla="*/ 2147483646 h 240"/>
              <a:gd name="T52" fmla="*/ 2147483646 w 282"/>
              <a:gd name="T53" fmla="*/ 2147483646 h 240"/>
              <a:gd name="T54" fmla="*/ 2147483646 w 282"/>
              <a:gd name="T55" fmla="*/ 2147483646 h 240"/>
              <a:gd name="T56" fmla="*/ 2147483646 w 282"/>
              <a:gd name="T57" fmla="*/ 2147483646 h 240"/>
              <a:gd name="T58" fmla="*/ 2147483646 w 282"/>
              <a:gd name="T59" fmla="*/ 2147483646 h 240"/>
              <a:gd name="T60" fmla="*/ 2147483646 w 282"/>
              <a:gd name="T61" fmla="*/ 2147483646 h 240"/>
              <a:gd name="T62" fmla="*/ 2147483646 w 282"/>
              <a:gd name="T63" fmla="*/ 2147483646 h 240"/>
              <a:gd name="T64" fmla="*/ 2147483646 w 282"/>
              <a:gd name="T65" fmla="*/ 2147483646 h 240"/>
              <a:gd name="T66" fmla="*/ 2147483646 w 282"/>
              <a:gd name="T67" fmla="*/ 2147483646 h 240"/>
              <a:gd name="T68" fmla="*/ 2147483646 w 282"/>
              <a:gd name="T69" fmla="*/ 2147483646 h 240"/>
              <a:gd name="T70" fmla="*/ 2147483646 w 282"/>
              <a:gd name="T71" fmla="*/ 2147483646 h 240"/>
              <a:gd name="T72" fmla="*/ 2147483646 w 282"/>
              <a:gd name="T73" fmla="*/ 2147483646 h 240"/>
              <a:gd name="T74" fmla="*/ 2147483646 w 282"/>
              <a:gd name="T75" fmla="*/ 2147483646 h 240"/>
              <a:gd name="T76" fmla="*/ 2147483646 w 282"/>
              <a:gd name="T77" fmla="*/ 2147483646 h 240"/>
              <a:gd name="T78" fmla="*/ 2147483646 w 282"/>
              <a:gd name="T79" fmla="*/ 2147483646 h 240"/>
              <a:gd name="T80" fmla="*/ 2147483646 w 282"/>
              <a:gd name="T81" fmla="*/ 2147483646 h 240"/>
              <a:gd name="T82" fmla="*/ 2147483646 w 282"/>
              <a:gd name="T83" fmla="*/ 2147483646 h 240"/>
              <a:gd name="T84" fmla="*/ 2147483646 w 282"/>
              <a:gd name="T85" fmla="*/ 2147483646 h 240"/>
              <a:gd name="T86" fmla="*/ 2147483646 w 282"/>
              <a:gd name="T87" fmla="*/ 2147483646 h 240"/>
              <a:gd name="T88" fmla="*/ 2147483646 w 282"/>
              <a:gd name="T89" fmla="*/ 2147483646 h 240"/>
              <a:gd name="T90" fmla="*/ 2147483646 w 282"/>
              <a:gd name="T91" fmla="*/ 2147483646 h 240"/>
              <a:gd name="T92" fmla="*/ 2147483646 w 282"/>
              <a:gd name="T93" fmla="*/ 2147483646 h 240"/>
              <a:gd name="T94" fmla="*/ 2147483646 w 282"/>
              <a:gd name="T95" fmla="*/ 2147483646 h 240"/>
              <a:gd name="T96" fmla="*/ 2147483646 w 282"/>
              <a:gd name="T97" fmla="*/ 2147483646 h 240"/>
              <a:gd name="T98" fmla="*/ 2147483646 w 282"/>
              <a:gd name="T99" fmla="*/ 2147483646 h 240"/>
              <a:gd name="T100" fmla="*/ 2147483646 w 282"/>
              <a:gd name="T101" fmla="*/ 2147483646 h 240"/>
              <a:gd name="T102" fmla="*/ 2147483646 w 282"/>
              <a:gd name="T103" fmla="*/ 2147483646 h 240"/>
              <a:gd name="T104" fmla="*/ 2147483646 w 282"/>
              <a:gd name="T105" fmla="*/ 2147483646 h 240"/>
              <a:gd name="T106" fmla="*/ 2147483646 w 282"/>
              <a:gd name="T107" fmla="*/ 2147483646 h 240"/>
              <a:gd name="T108" fmla="*/ 2147483646 w 282"/>
              <a:gd name="T109" fmla="*/ 2147483646 h 240"/>
              <a:gd name="T110" fmla="*/ 2147483646 w 282"/>
              <a:gd name="T111" fmla="*/ 2147483646 h 240"/>
              <a:gd name="T112" fmla="*/ 2147483646 w 282"/>
              <a:gd name="T113" fmla="*/ 2147483646 h 240"/>
              <a:gd name="T114" fmla="*/ 2147483646 w 282"/>
              <a:gd name="T115" fmla="*/ 2147483646 h 240"/>
              <a:gd name="T116" fmla="*/ 2147483646 w 282"/>
              <a:gd name="T117" fmla="*/ 2147483646 h 240"/>
              <a:gd name="T118" fmla="*/ 2147483646 w 282"/>
              <a:gd name="T119" fmla="*/ 2147483646 h 240"/>
              <a:gd name="T120" fmla="*/ 2147483646 w 282"/>
              <a:gd name="T121" fmla="*/ 2147483646 h 2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2" name="Freeform 223"/>
          <p:cNvSpPr>
            <a:spLocks noEditPoints="1"/>
          </p:cNvSpPr>
          <p:nvPr/>
        </p:nvSpPr>
        <p:spPr bwMode="auto">
          <a:xfrm>
            <a:off x="3540125" y="4687888"/>
            <a:ext cx="414338" cy="352425"/>
          </a:xfrm>
          <a:custGeom>
            <a:avLst/>
            <a:gdLst>
              <a:gd name="T0" fmla="*/ 2147483646 w 282"/>
              <a:gd name="T1" fmla="*/ 2147483646 h 240"/>
              <a:gd name="T2" fmla="*/ 2147483646 w 282"/>
              <a:gd name="T3" fmla="*/ 2147483646 h 240"/>
              <a:gd name="T4" fmla="*/ 2147483646 w 282"/>
              <a:gd name="T5" fmla="*/ 2147483646 h 240"/>
              <a:gd name="T6" fmla="*/ 2147483646 w 282"/>
              <a:gd name="T7" fmla="*/ 2147483646 h 240"/>
              <a:gd name="T8" fmla="*/ 2147483646 w 282"/>
              <a:gd name="T9" fmla="*/ 2147483646 h 240"/>
              <a:gd name="T10" fmla="*/ 2147483646 w 282"/>
              <a:gd name="T11" fmla="*/ 2147483646 h 240"/>
              <a:gd name="T12" fmla="*/ 2147483646 w 282"/>
              <a:gd name="T13" fmla="*/ 2147483646 h 240"/>
              <a:gd name="T14" fmla="*/ 2147483646 w 282"/>
              <a:gd name="T15" fmla="*/ 2147483646 h 240"/>
              <a:gd name="T16" fmla="*/ 2147483646 w 282"/>
              <a:gd name="T17" fmla="*/ 2147483646 h 240"/>
              <a:gd name="T18" fmla="*/ 2147483646 w 282"/>
              <a:gd name="T19" fmla="*/ 2147483646 h 240"/>
              <a:gd name="T20" fmla="*/ 2147483646 w 282"/>
              <a:gd name="T21" fmla="*/ 2147483646 h 240"/>
              <a:gd name="T22" fmla="*/ 2147483646 w 282"/>
              <a:gd name="T23" fmla="*/ 2147483646 h 240"/>
              <a:gd name="T24" fmla="*/ 2147483646 w 282"/>
              <a:gd name="T25" fmla="*/ 2147483646 h 240"/>
              <a:gd name="T26" fmla="*/ 2147483646 w 282"/>
              <a:gd name="T27" fmla="*/ 2147483646 h 240"/>
              <a:gd name="T28" fmla="*/ 2147483646 w 282"/>
              <a:gd name="T29" fmla="*/ 2147483646 h 240"/>
              <a:gd name="T30" fmla="*/ 2147483646 w 282"/>
              <a:gd name="T31" fmla="*/ 2147483646 h 240"/>
              <a:gd name="T32" fmla="*/ 2147483646 w 282"/>
              <a:gd name="T33" fmla="*/ 2147483646 h 240"/>
              <a:gd name="T34" fmla="*/ 2147483646 w 282"/>
              <a:gd name="T35" fmla="*/ 2147483646 h 240"/>
              <a:gd name="T36" fmla="*/ 2147483646 w 282"/>
              <a:gd name="T37" fmla="*/ 2147483646 h 240"/>
              <a:gd name="T38" fmla="*/ 2147483646 w 282"/>
              <a:gd name="T39" fmla="*/ 2147483646 h 240"/>
              <a:gd name="T40" fmla="*/ 2147483646 w 282"/>
              <a:gd name="T41" fmla="*/ 2147483646 h 240"/>
              <a:gd name="T42" fmla="*/ 2147483646 w 282"/>
              <a:gd name="T43" fmla="*/ 2147483646 h 240"/>
              <a:gd name="T44" fmla="*/ 2147483646 w 282"/>
              <a:gd name="T45" fmla="*/ 2147483646 h 240"/>
              <a:gd name="T46" fmla="*/ 2147483646 w 282"/>
              <a:gd name="T47" fmla="*/ 2147483646 h 240"/>
              <a:gd name="T48" fmla="*/ 2147483646 w 282"/>
              <a:gd name="T49" fmla="*/ 2147483646 h 240"/>
              <a:gd name="T50" fmla="*/ 2147483646 w 282"/>
              <a:gd name="T51" fmla="*/ 2147483646 h 240"/>
              <a:gd name="T52" fmla="*/ 2147483646 w 282"/>
              <a:gd name="T53" fmla="*/ 2147483646 h 240"/>
              <a:gd name="T54" fmla="*/ 2147483646 w 282"/>
              <a:gd name="T55" fmla="*/ 2147483646 h 240"/>
              <a:gd name="T56" fmla="*/ 2147483646 w 282"/>
              <a:gd name="T57" fmla="*/ 2147483646 h 240"/>
              <a:gd name="T58" fmla="*/ 2147483646 w 282"/>
              <a:gd name="T59" fmla="*/ 2147483646 h 240"/>
              <a:gd name="T60" fmla="*/ 2147483646 w 282"/>
              <a:gd name="T61" fmla="*/ 2147483646 h 240"/>
              <a:gd name="T62" fmla="*/ 2147483646 w 282"/>
              <a:gd name="T63" fmla="*/ 2147483646 h 240"/>
              <a:gd name="T64" fmla="*/ 2147483646 w 282"/>
              <a:gd name="T65" fmla="*/ 2147483646 h 240"/>
              <a:gd name="T66" fmla="*/ 2147483646 w 282"/>
              <a:gd name="T67" fmla="*/ 2147483646 h 240"/>
              <a:gd name="T68" fmla="*/ 2147483646 w 282"/>
              <a:gd name="T69" fmla="*/ 2147483646 h 240"/>
              <a:gd name="T70" fmla="*/ 2147483646 w 282"/>
              <a:gd name="T71" fmla="*/ 2147483646 h 240"/>
              <a:gd name="T72" fmla="*/ 2147483646 w 282"/>
              <a:gd name="T73" fmla="*/ 2147483646 h 240"/>
              <a:gd name="T74" fmla="*/ 2147483646 w 282"/>
              <a:gd name="T75" fmla="*/ 2147483646 h 240"/>
              <a:gd name="T76" fmla="*/ 2147483646 w 282"/>
              <a:gd name="T77" fmla="*/ 2147483646 h 240"/>
              <a:gd name="T78" fmla="*/ 2147483646 w 282"/>
              <a:gd name="T79" fmla="*/ 2147483646 h 240"/>
              <a:gd name="T80" fmla="*/ 2147483646 w 282"/>
              <a:gd name="T81" fmla="*/ 2147483646 h 240"/>
              <a:gd name="T82" fmla="*/ 2147483646 w 282"/>
              <a:gd name="T83" fmla="*/ 2147483646 h 240"/>
              <a:gd name="T84" fmla="*/ 2147483646 w 282"/>
              <a:gd name="T85" fmla="*/ 2147483646 h 240"/>
              <a:gd name="T86" fmla="*/ 2147483646 w 282"/>
              <a:gd name="T87" fmla="*/ 2147483646 h 240"/>
              <a:gd name="T88" fmla="*/ 2147483646 w 282"/>
              <a:gd name="T89" fmla="*/ 2147483646 h 240"/>
              <a:gd name="T90" fmla="*/ 2147483646 w 282"/>
              <a:gd name="T91" fmla="*/ 2147483646 h 240"/>
              <a:gd name="T92" fmla="*/ 2147483646 w 282"/>
              <a:gd name="T93" fmla="*/ 2147483646 h 240"/>
              <a:gd name="T94" fmla="*/ 2147483646 w 282"/>
              <a:gd name="T95" fmla="*/ 2147483646 h 240"/>
              <a:gd name="T96" fmla="*/ 2147483646 w 282"/>
              <a:gd name="T97" fmla="*/ 2147483646 h 240"/>
              <a:gd name="T98" fmla="*/ 2147483646 w 282"/>
              <a:gd name="T99" fmla="*/ 2147483646 h 240"/>
              <a:gd name="T100" fmla="*/ 2147483646 w 282"/>
              <a:gd name="T101" fmla="*/ 2147483646 h 240"/>
              <a:gd name="T102" fmla="*/ 2147483646 w 282"/>
              <a:gd name="T103" fmla="*/ 2147483646 h 240"/>
              <a:gd name="T104" fmla="*/ 2147483646 w 282"/>
              <a:gd name="T105" fmla="*/ 2147483646 h 240"/>
              <a:gd name="T106" fmla="*/ 2147483646 w 282"/>
              <a:gd name="T107" fmla="*/ 2147483646 h 240"/>
              <a:gd name="T108" fmla="*/ 2147483646 w 282"/>
              <a:gd name="T109" fmla="*/ 2147483646 h 240"/>
              <a:gd name="T110" fmla="*/ 2147483646 w 282"/>
              <a:gd name="T111" fmla="*/ 2147483646 h 240"/>
              <a:gd name="T112" fmla="*/ 2147483646 w 282"/>
              <a:gd name="T113" fmla="*/ 2147483646 h 240"/>
              <a:gd name="T114" fmla="*/ 2147483646 w 282"/>
              <a:gd name="T115" fmla="*/ 2147483646 h 240"/>
              <a:gd name="T116" fmla="*/ 2147483646 w 282"/>
              <a:gd name="T117" fmla="*/ 2147483646 h 240"/>
              <a:gd name="T118" fmla="*/ 2147483646 w 282"/>
              <a:gd name="T119" fmla="*/ 2147483646 h 240"/>
              <a:gd name="T120" fmla="*/ 2147483646 w 282"/>
              <a:gd name="T121" fmla="*/ 2147483646 h 2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3" name="Freeform 223"/>
          <p:cNvSpPr>
            <a:spLocks noEditPoints="1"/>
          </p:cNvSpPr>
          <p:nvPr/>
        </p:nvSpPr>
        <p:spPr bwMode="auto">
          <a:xfrm>
            <a:off x="7443788" y="4687888"/>
            <a:ext cx="414337" cy="352425"/>
          </a:xfrm>
          <a:custGeom>
            <a:avLst/>
            <a:gdLst>
              <a:gd name="T0" fmla="*/ 2147483646 w 282"/>
              <a:gd name="T1" fmla="*/ 2147483646 h 240"/>
              <a:gd name="T2" fmla="*/ 2147483646 w 282"/>
              <a:gd name="T3" fmla="*/ 2147483646 h 240"/>
              <a:gd name="T4" fmla="*/ 2147483646 w 282"/>
              <a:gd name="T5" fmla="*/ 2147483646 h 240"/>
              <a:gd name="T6" fmla="*/ 2147483646 w 282"/>
              <a:gd name="T7" fmla="*/ 2147483646 h 240"/>
              <a:gd name="T8" fmla="*/ 2147483646 w 282"/>
              <a:gd name="T9" fmla="*/ 2147483646 h 240"/>
              <a:gd name="T10" fmla="*/ 2147483646 w 282"/>
              <a:gd name="T11" fmla="*/ 2147483646 h 240"/>
              <a:gd name="T12" fmla="*/ 2147483646 w 282"/>
              <a:gd name="T13" fmla="*/ 2147483646 h 240"/>
              <a:gd name="T14" fmla="*/ 2147483646 w 282"/>
              <a:gd name="T15" fmla="*/ 2147483646 h 240"/>
              <a:gd name="T16" fmla="*/ 2147483646 w 282"/>
              <a:gd name="T17" fmla="*/ 2147483646 h 240"/>
              <a:gd name="T18" fmla="*/ 2147483646 w 282"/>
              <a:gd name="T19" fmla="*/ 2147483646 h 240"/>
              <a:gd name="T20" fmla="*/ 2147483646 w 282"/>
              <a:gd name="T21" fmla="*/ 2147483646 h 240"/>
              <a:gd name="T22" fmla="*/ 2147483646 w 282"/>
              <a:gd name="T23" fmla="*/ 2147483646 h 240"/>
              <a:gd name="T24" fmla="*/ 2147483646 w 282"/>
              <a:gd name="T25" fmla="*/ 2147483646 h 240"/>
              <a:gd name="T26" fmla="*/ 2147483646 w 282"/>
              <a:gd name="T27" fmla="*/ 2147483646 h 240"/>
              <a:gd name="T28" fmla="*/ 2147483646 w 282"/>
              <a:gd name="T29" fmla="*/ 2147483646 h 240"/>
              <a:gd name="T30" fmla="*/ 2147483646 w 282"/>
              <a:gd name="T31" fmla="*/ 2147483646 h 240"/>
              <a:gd name="T32" fmla="*/ 2147483646 w 282"/>
              <a:gd name="T33" fmla="*/ 2147483646 h 240"/>
              <a:gd name="T34" fmla="*/ 2147483646 w 282"/>
              <a:gd name="T35" fmla="*/ 2147483646 h 240"/>
              <a:gd name="T36" fmla="*/ 2147483646 w 282"/>
              <a:gd name="T37" fmla="*/ 2147483646 h 240"/>
              <a:gd name="T38" fmla="*/ 2147483646 w 282"/>
              <a:gd name="T39" fmla="*/ 2147483646 h 240"/>
              <a:gd name="T40" fmla="*/ 2147483646 w 282"/>
              <a:gd name="T41" fmla="*/ 2147483646 h 240"/>
              <a:gd name="T42" fmla="*/ 2147483646 w 282"/>
              <a:gd name="T43" fmla="*/ 2147483646 h 240"/>
              <a:gd name="T44" fmla="*/ 2147483646 w 282"/>
              <a:gd name="T45" fmla="*/ 2147483646 h 240"/>
              <a:gd name="T46" fmla="*/ 2147483646 w 282"/>
              <a:gd name="T47" fmla="*/ 2147483646 h 240"/>
              <a:gd name="T48" fmla="*/ 2147483646 w 282"/>
              <a:gd name="T49" fmla="*/ 2147483646 h 240"/>
              <a:gd name="T50" fmla="*/ 2147483646 w 282"/>
              <a:gd name="T51" fmla="*/ 2147483646 h 240"/>
              <a:gd name="T52" fmla="*/ 2147483646 w 282"/>
              <a:gd name="T53" fmla="*/ 2147483646 h 240"/>
              <a:gd name="T54" fmla="*/ 2147483646 w 282"/>
              <a:gd name="T55" fmla="*/ 2147483646 h 240"/>
              <a:gd name="T56" fmla="*/ 2147483646 w 282"/>
              <a:gd name="T57" fmla="*/ 2147483646 h 240"/>
              <a:gd name="T58" fmla="*/ 2147483646 w 282"/>
              <a:gd name="T59" fmla="*/ 2147483646 h 240"/>
              <a:gd name="T60" fmla="*/ 2147483646 w 282"/>
              <a:gd name="T61" fmla="*/ 2147483646 h 240"/>
              <a:gd name="T62" fmla="*/ 2147483646 w 282"/>
              <a:gd name="T63" fmla="*/ 2147483646 h 240"/>
              <a:gd name="T64" fmla="*/ 2147483646 w 282"/>
              <a:gd name="T65" fmla="*/ 2147483646 h 240"/>
              <a:gd name="T66" fmla="*/ 2147483646 w 282"/>
              <a:gd name="T67" fmla="*/ 2147483646 h 240"/>
              <a:gd name="T68" fmla="*/ 2147483646 w 282"/>
              <a:gd name="T69" fmla="*/ 2147483646 h 240"/>
              <a:gd name="T70" fmla="*/ 2147483646 w 282"/>
              <a:gd name="T71" fmla="*/ 2147483646 h 240"/>
              <a:gd name="T72" fmla="*/ 2147483646 w 282"/>
              <a:gd name="T73" fmla="*/ 2147483646 h 240"/>
              <a:gd name="T74" fmla="*/ 2147483646 w 282"/>
              <a:gd name="T75" fmla="*/ 2147483646 h 240"/>
              <a:gd name="T76" fmla="*/ 2147483646 w 282"/>
              <a:gd name="T77" fmla="*/ 2147483646 h 240"/>
              <a:gd name="T78" fmla="*/ 2147483646 w 282"/>
              <a:gd name="T79" fmla="*/ 2147483646 h 240"/>
              <a:gd name="T80" fmla="*/ 2147483646 w 282"/>
              <a:gd name="T81" fmla="*/ 2147483646 h 240"/>
              <a:gd name="T82" fmla="*/ 2147483646 w 282"/>
              <a:gd name="T83" fmla="*/ 2147483646 h 240"/>
              <a:gd name="T84" fmla="*/ 2147483646 w 282"/>
              <a:gd name="T85" fmla="*/ 2147483646 h 240"/>
              <a:gd name="T86" fmla="*/ 2147483646 w 282"/>
              <a:gd name="T87" fmla="*/ 2147483646 h 240"/>
              <a:gd name="T88" fmla="*/ 2147483646 w 282"/>
              <a:gd name="T89" fmla="*/ 2147483646 h 240"/>
              <a:gd name="T90" fmla="*/ 2147483646 w 282"/>
              <a:gd name="T91" fmla="*/ 2147483646 h 240"/>
              <a:gd name="T92" fmla="*/ 2147483646 w 282"/>
              <a:gd name="T93" fmla="*/ 2147483646 h 240"/>
              <a:gd name="T94" fmla="*/ 2147483646 w 282"/>
              <a:gd name="T95" fmla="*/ 2147483646 h 240"/>
              <a:gd name="T96" fmla="*/ 2147483646 w 282"/>
              <a:gd name="T97" fmla="*/ 2147483646 h 240"/>
              <a:gd name="T98" fmla="*/ 2147483646 w 282"/>
              <a:gd name="T99" fmla="*/ 2147483646 h 240"/>
              <a:gd name="T100" fmla="*/ 2147483646 w 282"/>
              <a:gd name="T101" fmla="*/ 2147483646 h 240"/>
              <a:gd name="T102" fmla="*/ 2147483646 w 282"/>
              <a:gd name="T103" fmla="*/ 2147483646 h 240"/>
              <a:gd name="T104" fmla="*/ 2147483646 w 282"/>
              <a:gd name="T105" fmla="*/ 2147483646 h 240"/>
              <a:gd name="T106" fmla="*/ 2147483646 w 282"/>
              <a:gd name="T107" fmla="*/ 2147483646 h 240"/>
              <a:gd name="T108" fmla="*/ 2147483646 w 282"/>
              <a:gd name="T109" fmla="*/ 2147483646 h 240"/>
              <a:gd name="T110" fmla="*/ 2147483646 w 282"/>
              <a:gd name="T111" fmla="*/ 2147483646 h 240"/>
              <a:gd name="T112" fmla="*/ 2147483646 w 282"/>
              <a:gd name="T113" fmla="*/ 2147483646 h 240"/>
              <a:gd name="T114" fmla="*/ 2147483646 w 282"/>
              <a:gd name="T115" fmla="*/ 2147483646 h 240"/>
              <a:gd name="T116" fmla="*/ 2147483646 w 282"/>
              <a:gd name="T117" fmla="*/ 2147483646 h 240"/>
              <a:gd name="T118" fmla="*/ 2147483646 w 282"/>
              <a:gd name="T119" fmla="*/ 2147483646 h 240"/>
              <a:gd name="T120" fmla="*/ 2147483646 w 282"/>
              <a:gd name="T121" fmla="*/ 2147483646 h 2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4" name="Freeform 223"/>
          <p:cNvSpPr>
            <a:spLocks noEditPoints="1"/>
          </p:cNvSpPr>
          <p:nvPr/>
        </p:nvSpPr>
        <p:spPr bwMode="auto">
          <a:xfrm>
            <a:off x="11349038" y="4860925"/>
            <a:ext cx="414337" cy="352425"/>
          </a:xfrm>
          <a:custGeom>
            <a:avLst/>
            <a:gdLst>
              <a:gd name="T0" fmla="*/ 2147483646 w 282"/>
              <a:gd name="T1" fmla="*/ 2147483646 h 240"/>
              <a:gd name="T2" fmla="*/ 2147483646 w 282"/>
              <a:gd name="T3" fmla="*/ 2147483646 h 240"/>
              <a:gd name="T4" fmla="*/ 2147483646 w 282"/>
              <a:gd name="T5" fmla="*/ 2147483646 h 240"/>
              <a:gd name="T6" fmla="*/ 2147483646 w 282"/>
              <a:gd name="T7" fmla="*/ 2147483646 h 240"/>
              <a:gd name="T8" fmla="*/ 2147483646 w 282"/>
              <a:gd name="T9" fmla="*/ 2147483646 h 240"/>
              <a:gd name="T10" fmla="*/ 2147483646 w 282"/>
              <a:gd name="T11" fmla="*/ 2147483646 h 240"/>
              <a:gd name="T12" fmla="*/ 2147483646 w 282"/>
              <a:gd name="T13" fmla="*/ 2147483646 h 240"/>
              <a:gd name="T14" fmla="*/ 2147483646 w 282"/>
              <a:gd name="T15" fmla="*/ 2147483646 h 240"/>
              <a:gd name="T16" fmla="*/ 2147483646 w 282"/>
              <a:gd name="T17" fmla="*/ 2147483646 h 240"/>
              <a:gd name="T18" fmla="*/ 2147483646 w 282"/>
              <a:gd name="T19" fmla="*/ 2147483646 h 240"/>
              <a:gd name="T20" fmla="*/ 2147483646 w 282"/>
              <a:gd name="T21" fmla="*/ 2147483646 h 240"/>
              <a:gd name="T22" fmla="*/ 2147483646 w 282"/>
              <a:gd name="T23" fmla="*/ 2147483646 h 240"/>
              <a:gd name="T24" fmla="*/ 2147483646 w 282"/>
              <a:gd name="T25" fmla="*/ 2147483646 h 240"/>
              <a:gd name="T26" fmla="*/ 2147483646 w 282"/>
              <a:gd name="T27" fmla="*/ 2147483646 h 240"/>
              <a:gd name="T28" fmla="*/ 2147483646 w 282"/>
              <a:gd name="T29" fmla="*/ 2147483646 h 240"/>
              <a:gd name="T30" fmla="*/ 2147483646 w 282"/>
              <a:gd name="T31" fmla="*/ 2147483646 h 240"/>
              <a:gd name="T32" fmla="*/ 2147483646 w 282"/>
              <a:gd name="T33" fmla="*/ 2147483646 h 240"/>
              <a:gd name="T34" fmla="*/ 2147483646 w 282"/>
              <a:gd name="T35" fmla="*/ 2147483646 h 240"/>
              <a:gd name="T36" fmla="*/ 2147483646 w 282"/>
              <a:gd name="T37" fmla="*/ 2147483646 h 240"/>
              <a:gd name="T38" fmla="*/ 2147483646 w 282"/>
              <a:gd name="T39" fmla="*/ 2147483646 h 240"/>
              <a:gd name="T40" fmla="*/ 2147483646 w 282"/>
              <a:gd name="T41" fmla="*/ 2147483646 h 240"/>
              <a:gd name="T42" fmla="*/ 2147483646 w 282"/>
              <a:gd name="T43" fmla="*/ 2147483646 h 240"/>
              <a:gd name="T44" fmla="*/ 2147483646 w 282"/>
              <a:gd name="T45" fmla="*/ 2147483646 h 240"/>
              <a:gd name="T46" fmla="*/ 2147483646 w 282"/>
              <a:gd name="T47" fmla="*/ 2147483646 h 240"/>
              <a:gd name="T48" fmla="*/ 2147483646 w 282"/>
              <a:gd name="T49" fmla="*/ 2147483646 h 240"/>
              <a:gd name="T50" fmla="*/ 2147483646 w 282"/>
              <a:gd name="T51" fmla="*/ 2147483646 h 240"/>
              <a:gd name="T52" fmla="*/ 2147483646 w 282"/>
              <a:gd name="T53" fmla="*/ 2147483646 h 240"/>
              <a:gd name="T54" fmla="*/ 2147483646 w 282"/>
              <a:gd name="T55" fmla="*/ 2147483646 h 240"/>
              <a:gd name="T56" fmla="*/ 2147483646 w 282"/>
              <a:gd name="T57" fmla="*/ 2147483646 h 240"/>
              <a:gd name="T58" fmla="*/ 2147483646 w 282"/>
              <a:gd name="T59" fmla="*/ 2147483646 h 240"/>
              <a:gd name="T60" fmla="*/ 2147483646 w 282"/>
              <a:gd name="T61" fmla="*/ 2147483646 h 240"/>
              <a:gd name="T62" fmla="*/ 2147483646 w 282"/>
              <a:gd name="T63" fmla="*/ 2147483646 h 240"/>
              <a:gd name="T64" fmla="*/ 2147483646 w 282"/>
              <a:gd name="T65" fmla="*/ 2147483646 h 240"/>
              <a:gd name="T66" fmla="*/ 2147483646 w 282"/>
              <a:gd name="T67" fmla="*/ 2147483646 h 240"/>
              <a:gd name="T68" fmla="*/ 2147483646 w 282"/>
              <a:gd name="T69" fmla="*/ 2147483646 h 240"/>
              <a:gd name="T70" fmla="*/ 2147483646 w 282"/>
              <a:gd name="T71" fmla="*/ 2147483646 h 240"/>
              <a:gd name="T72" fmla="*/ 2147483646 w 282"/>
              <a:gd name="T73" fmla="*/ 2147483646 h 240"/>
              <a:gd name="T74" fmla="*/ 2147483646 w 282"/>
              <a:gd name="T75" fmla="*/ 2147483646 h 240"/>
              <a:gd name="T76" fmla="*/ 2147483646 w 282"/>
              <a:gd name="T77" fmla="*/ 2147483646 h 240"/>
              <a:gd name="T78" fmla="*/ 2147483646 w 282"/>
              <a:gd name="T79" fmla="*/ 2147483646 h 240"/>
              <a:gd name="T80" fmla="*/ 2147483646 w 282"/>
              <a:gd name="T81" fmla="*/ 2147483646 h 240"/>
              <a:gd name="T82" fmla="*/ 2147483646 w 282"/>
              <a:gd name="T83" fmla="*/ 2147483646 h 240"/>
              <a:gd name="T84" fmla="*/ 2147483646 w 282"/>
              <a:gd name="T85" fmla="*/ 2147483646 h 240"/>
              <a:gd name="T86" fmla="*/ 2147483646 w 282"/>
              <a:gd name="T87" fmla="*/ 2147483646 h 240"/>
              <a:gd name="T88" fmla="*/ 2147483646 w 282"/>
              <a:gd name="T89" fmla="*/ 2147483646 h 240"/>
              <a:gd name="T90" fmla="*/ 2147483646 w 282"/>
              <a:gd name="T91" fmla="*/ 2147483646 h 240"/>
              <a:gd name="T92" fmla="*/ 2147483646 w 282"/>
              <a:gd name="T93" fmla="*/ 2147483646 h 240"/>
              <a:gd name="T94" fmla="*/ 2147483646 w 282"/>
              <a:gd name="T95" fmla="*/ 2147483646 h 240"/>
              <a:gd name="T96" fmla="*/ 2147483646 w 282"/>
              <a:gd name="T97" fmla="*/ 2147483646 h 240"/>
              <a:gd name="T98" fmla="*/ 2147483646 w 282"/>
              <a:gd name="T99" fmla="*/ 2147483646 h 240"/>
              <a:gd name="T100" fmla="*/ 2147483646 w 282"/>
              <a:gd name="T101" fmla="*/ 2147483646 h 240"/>
              <a:gd name="T102" fmla="*/ 2147483646 w 282"/>
              <a:gd name="T103" fmla="*/ 2147483646 h 240"/>
              <a:gd name="T104" fmla="*/ 2147483646 w 282"/>
              <a:gd name="T105" fmla="*/ 2147483646 h 240"/>
              <a:gd name="T106" fmla="*/ 2147483646 w 282"/>
              <a:gd name="T107" fmla="*/ 2147483646 h 240"/>
              <a:gd name="T108" fmla="*/ 2147483646 w 282"/>
              <a:gd name="T109" fmla="*/ 2147483646 h 240"/>
              <a:gd name="T110" fmla="*/ 2147483646 w 282"/>
              <a:gd name="T111" fmla="*/ 2147483646 h 240"/>
              <a:gd name="T112" fmla="*/ 2147483646 w 282"/>
              <a:gd name="T113" fmla="*/ 2147483646 h 240"/>
              <a:gd name="T114" fmla="*/ 2147483646 w 282"/>
              <a:gd name="T115" fmla="*/ 2147483646 h 240"/>
              <a:gd name="T116" fmla="*/ 2147483646 w 282"/>
              <a:gd name="T117" fmla="*/ 2147483646 h 240"/>
              <a:gd name="T118" fmla="*/ 2147483646 w 282"/>
              <a:gd name="T119" fmla="*/ 2147483646 h 240"/>
              <a:gd name="T120" fmla="*/ 2147483646 w 282"/>
              <a:gd name="T121" fmla="*/ 2147483646 h 2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5" name="TextBox 60"/>
          <p:cNvSpPr txBox="1">
            <a:spLocks noChangeArrowheads="1"/>
          </p:cNvSpPr>
          <p:nvPr/>
        </p:nvSpPr>
        <p:spPr bwMode="auto">
          <a:xfrm>
            <a:off x="369888" y="1149350"/>
            <a:ext cx="77676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600"/>
              <a:t>Көрсетілетін қызметтердің сапасы қамтамасыз етіледі:</a:t>
            </a:r>
          </a:p>
        </p:txBody>
      </p:sp>
      <p:sp>
        <p:nvSpPr>
          <p:cNvPr id="31786" name="TextBox 3"/>
          <p:cNvSpPr txBox="1">
            <a:spLocks noChangeArrowheads="1"/>
          </p:cNvSpPr>
          <p:nvPr/>
        </p:nvSpPr>
        <p:spPr bwMode="auto">
          <a:xfrm>
            <a:off x="685800" y="1905000"/>
            <a:ext cx="3416300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200">
                <a:solidFill>
                  <a:schemeClr val="accent1"/>
                </a:solidFill>
                <a:sym typeface="Open Sans"/>
              </a:rPr>
              <a:t>Нормативтік талаптарды сақтау</a:t>
            </a:r>
            <a:endParaRPr lang="ru-RU" altLang="en-US" sz="1200">
              <a:solidFill>
                <a:schemeClr val="accent1"/>
              </a:solidFill>
            </a:endParaRPr>
          </a:p>
        </p:txBody>
      </p:sp>
      <p:sp>
        <p:nvSpPr>
          <p:cNvPr id="31787" name="TextBox 61"/>
          <p:cNvSpPr txBox="1">
            <a:spLocks noChangeArrowheads="1"/>
          </p:cNvSpPr>
          <p:nvPr/>
        </p:nvSpPr>
        <p:spPr bwMode="auto">
          <a:xfrm>
            <a:off x="4518025" y="1905000"/>
            <a:ext cx="3416300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200">
                <a:solidFill>
                  <a:schemeClr val="accent1"/>
                </a:solidFill>
                <a:sym typeface="Open Sans"/>
              </a:rPr>
              <a:t>Сапаны бақылау</a:t>
            </a:r>
            <a:endParaRPr lang="ru-RU" altLang="en-US" sz="1200">
              <a:solidFill>
                <a:schemeClr val="accent1"/>
              </a:solidFill>
            </a:endParaRPr>
          </a:p>
        </p:txBody>
      </p:sp>
      <p:sp>
        <p:nvSpPr>
          <p:cNvPr id="31788" name="TextBox 62"/>
          <p:cNvSpPr txBox="1">
            <a:spLocks noChangeArrowheads="1"/>
          </p:cNvSpPr>
          <p:nvPr/>
        </p:nvSpPr>
        <p:spPr bwMode="auto">
          <a:xfrm>
            <a:off x="8291513" y="1905000"/>
            <a:ext cx="3417887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200">
                <a:solidFill>
                  <a:schemeClr val="accent1"/>
                </a:solidFill>
                <a:sym typeface="Open Sans"/>
              </a:rPr>
              <a:t>Инфрақұрылымның сенімділігі мен жағдайы</a:t>
            </a:r>
            <a:endParaRPr lang="ru-RU" altLang="en-US" sz="1200">
              <a:solidFill>
                <a:schemeClr val="accent1"/>
              </a:solidFill>
            </a:endParaRPr>
          </a:p>
        </p:txBody>
      </p:sp>
      <p:sp>
        <p:nvSpPr>
          <p:cNvPr id="31789" name="TextBox 63"/>
          <p:cNvSpPr txBox="1">
            <a:spLocks noChangeArrowheads="1"/>
          </p:cNvSpPr>
          <p:nvPr/>
        </p:nvSpPr>
        <p:spPr bwMode="auto">
          <a:xfrm>
            <a:off x="8343900" y="3703638"/>
            <a:ext cx="34163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200">
                <a:solidFill>
                  <a:schemeClr val="accent1"/>
                </a:solidFill>
                <a:sym typeface="Open Sans"/>
              </a:rPr>
              <a:t>Персоналдың біліктілігі</a:t>
            </a:r>
            <a:endParaRPr lang="ru-RU" altLang="en-US" sz="1200">
              <a:solidFill>
                <a:schemeClr val="accent1"/>
              </a:solidFill>
            </a:endParaRPr>
          </a:p>
        </p:txBody>
      </p:sp>
      <p:sp>
        <p:nvSpPr>
          <p:cNvPr id="31790" name="TextBox 64"/>
          <p:cNvSpPr txBox="1">
            <a:spLocks noChangeArrowheads="1"/>
          </p:cNvSpPr>
          <p:nvPr/>
        </p:nvSpPr>
        <p:spPr bwMode="auto">
          <a:xfrm>
            <a:off x="4460875" y="3706813"/>
            <a:ext cx="3417888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200">
                <a:solidFill>
                  <a:schemeClr val="accent1"/>
                </a:solidFill>
                <a:sym typeface="Open Sans"/>
              </a:rPr>
              <a:t>Тұтынушылармен жұмыс</a:t>
            </a:r>
            <a:endParaRPr lang="ru-RU" altLang="en-US" sz="1200">
              <a:solidFill>
                <a:schemeClr val="accent1"/>
              </a:solidFill>
            </a:endParaRPr>
          </a:p>
        </p:txBody>
      </p:sp>
      <p:sp>
        <p:nvSpPr>
          <p:cNvPr id="31791" name="TextBox 65"/>
          <p:cNvSpPr txBox="1">
            <a:spLocks noChangeArrowheads="1"/>
          </p:cNvSpPr>
          <p:nvPr/>
        </p:nvSpPr>
        <p:spPr bwMode="auto">
          <a:xfrm>
            <a:off x="635000" y="3703638"/>
            <a:ext cx="34163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200">
                <a:solidFill>
                  <a:schemeClr val="accent1"/>
                </a:solidFill>
                <a:sym typeface="Open Sans"/>
              </a:rPr>
              <a:t>Энергияны үнемдеу және ресурс тиімділігі</a:t>
            </a:r>
            <a:endParaRPr lang="ru-RU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THINKCELLPRESENTATIONDONOTDELETE" val="&lt;?xml version=&quot;1.0&quot; encoding=&quot;UTF-16&quot; standalone=&quot;yes&quot;?&gt;&lt;root reqver=&quot;32687&quot;&gt;&lt;version val=&quot;38704&quot;/&gt;&lt;CPresentation id=&quot;1&quot;&gt;&lt;m_precDefaultOrdinal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Ordinal&gt;&lt;m_precDefaultNumber&gt;&lt;m_bNumberIsYear val=&quot;1&quot;/&gt;&lt;m_chMinusSymbol&gt;-&lt;/m_chMinusSymbol&gt;&lt;m_chDecimalSymbol17909&gt;.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&lt;/m_strFormatTime&gt;&lt;m_yearfmt&gt;&lt;begin val=&quot;0&quot;/&gt;&lt;end val=&quot;0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2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wit99C1bymIj23jMItQu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wit99C1bymIj23jMItQu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1TcO7EH3xL2WSTA_ASWi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JDnTHHcuG3X9Zmf53zmv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V3NGJObvqYu_pFsEqzso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VyPVV6Nq8WP204izYffs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2PQKz32TlswWN0F2U_n1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UWJBG8PXvAbNoBn.w3S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CKBf8aCDPKvx6i6zsAp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pKLZFRzcBHPrg987ztCO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2.bbW6aOvTOVP.h4P9NB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5qgVXCMW3yDVsqv11ppB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kQ7l8mdZgbqWG_UqQx8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3r86aszBMpcivcF3sRH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SLKTCLTHOBehd453uwsD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.1uc4vo7353_9.GhtK6f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OTCfew4SAlNHfT93g5S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VYNZPJS.QEb_617ZS30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V2MeIpVQWcyGkwT_C7a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zew723Tgr7RMg7mGNjlz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AjdgfvQNwhh4SOE_1n_k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fLWb6iCBvSVbq_L8k7Kc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KOu_t3_W7H.D66WEtkCy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ktVLY0rDZdo6Hz9n9dfF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A4GgFWNwTAbn7bg9MJQD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EY.Rbxdsz2J_ZjimrSqG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4UnSHX4aqZOr9qg651ul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bSbyulMNPSoB2Kb0nCR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6IZAggvefxRxYg4mNU6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q8CPwFD3GRzt.5oK2NWl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RG">
  <a:themeElements>
    <a:clrScheme name="ERG Final">
      <a:dk1>
        <a:srgbClr val="32373C"/>
      </a:dk1>
      <a:lt1>
        <a:srgbClr val="FFFFFF"/>
      </a:lt1>
      <a:dk2>
        <a:srgbClr val="5A6469"/>
      </a:dk2>
      <a:lt2>
        <a:srgbClr val="FFFFFF"/>
      </a:lt2>
      <a:accent1>
        <a:srgbClr val="EF7F1A"/>
      </a:accent1>
      <a:accent2>
        <a:srgbClr val="FF9E29"/>
      </a:accent2>
      <a:accent3>
        <a:srgbClr val="32373C"/>
      </a:accent3>
      <a:accent4>
        <a:srgbClr val="5A6469"/>
      </a:accent4>
      <a:accent5>
        <a:srgbClr val="003751"/>
      </a:accent5>
      <a:accent6>
        <a:srgbClr val="DB1516"/>
      </a:accent6>
      <a:hlink>
        <a:srgbClr val="008E22"/>
      </a:hlink>
      <a:folHlink>
        <a:srgbClr val="009FB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>
            <a:lumMod val="20000"/>
            <a:lumOff val="80000"/>
          </a:schemeClr>
        </a:solidFill>
        <a:ln w="9525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9525">
          <a:solidFill>
            <a:schemeClr val="tx2"/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  <a:txDef>
      <a:spPr/>
      <a:bodyPr lIns="0" tIns="0" rIns="0" bIns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794720A19038744BE4039F7392C9B77" ma:contentTypeVersion="10" ma:contentTypeDescription="Создание документа." ma:contentTypeScope="" ma:versionID="30c03a8721c12eacc24a4a6a7491c3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06531CA-FA80-4FC1-8E6B-983EC72D86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A856E78-45ED-443F-A796-5D50806EED6D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38103</TotalTime>
  <Words>1784</Words>
  <Application>Microsoft Office PowerPoint</Application>
  <PresentationFormat>Широкоэкранный</PresentationFormat>
  <Paragraphs>405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Arial</vt:lpstr>
      <vt:lpstr>Calibri</vt:lpstr>
      <vt:lpstr>Times New Roman</vt:lpstr>
      <vt:lpstr>Segoe UI Semibold</vt:lpstr>
      <vt:lpstr>+mn-lt</vt:lpstr>
      <vt:lpstr>Wingdings</vt:lpstr>
      <vt:lpstr>Montserrat</vt:lpstr>
      <vt:lpstr>Open Sans</vt:lpstr>
      <vt:lpstr>Arial (Основной текст)</vt:lpstr>
      <vt:lpstr>ERG</vt:lpstr>
      <vt:lpstr>Слайд think-cell</vt:lpstr>
      <vt:lpstr>Лист Microsoft Excel</vt:lpstr>
      <vt:lpstr>Диаграмма Microsoft Excel</vt:lpstr>
      <vt:lpstr>Презентация PowerPoint</vt:lpstr>
      <vt:lpstr>ЕЭК:  Табиғи монополия субъектісі туралы жалпы ақпарат</vt:lpstr>
      <vt:lpstr>ЕЭК: 2026 жылғы 1 жартыжылдықта бекітілген инвестициялық бағдарламаның орындалуы туралы ақпарат</vt:lpstr>
      <vt:lpstr>ЕЭК: 2026 жылғы 1 жартыжылдықтағы жылу энергиясын өндіру бойынша бекітілген тарифтік сметаның бап бойынша орындалуы туралы ақпарат</vt:lpstr>
      <vt:lpstr>ЕЭК: Отчет о постатейном исполнении утвержденной тарифной сметы по производству тепловой энергии за 1 полугодие 2026 года</vt:lpstr>
      <vt:lpstr>ЕЭК: Реттелетін қызметтердің сапасы мен сенімділігі көрсеткіштерінің сақталуы және 2026 жылғы 1 жартыжылдықтағы қызмет тиімділігінің көрсеткіштеріне қол жеткізу туралы ақпарат</vt:lpstr>
      <vt:lpstr>ЕЭК: 2026 жылғы 1 жартыжылдықтағы жылу энергиясын өндіру бойынша көрсетілген қызметтердің негізгі қаржы-экономикалық көрсеткіштері және көлемі туралы ақпарат</vt:lpstr>
      <vt:lpstr>ЕЭК: Реттеліп көрсетілетін қызметтерді тұтынушылармен жүргізілетін жұмыс туралы ақпарат</vt:lpstr>
      <vt:lpstr>Көрсетілетін реттелетін қызметтердің сапасы туралы ақпарат</vt:lpstr>
      <vt:lpstr> ЕЭК: Перспективы деятельности (планах развития), в том числе возможных изменениях тарифов                                                 </vt:lpstr>
      <vt:lpstr>Информация об оказываемой услуге – подача воды по распределительным сетям (малая мощность)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Maria Donchenko</dc:creator>
  <cp:lastModifiedBy>Saltanat Kairbekova</cp:lastModifiedBy>
  <cp:revision>1423</cp:revision>
  <cp:lastPrinted>2023-07-12T08:24:27Z</cp:lastPrinted>
  <dcterms:created xsi:type="dcterms:W3CDTF">2017-11-25T12:09:27Z</dcterms:created>
  <dcterms:modified xsi:type="dcterms:W3CDTF">2026-07-17T06:03:50Z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0x010100D794720A19038744BE4039F7392C9B77</vt:lpwstr>
  </property>
</Properties>
</file>